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handoutMasterIdLst>
    <p:handoutMasterId r:id="rId20"/>
  </p:handoutMasterIdLst>
  <p:sldIdLst>
    <p:sldId id="322" r:id="rId4"/>
    <p:sldId id="258" r:id="rId5"/>
    <p:sldId id="318" r:id="rId6"/>
    <p:sldId id="304" r:id="rId7"/>
    <p:sldId id="308" r:id="rId8"/>
    <p:sldId id="344" r:id="rId9"/>
    <p:sldId id="312" r:id="rId10"/>
    <p:sldId id="313" r:id="rId11"/>
    <p:sldId id="339" r:id="rId12"/>
    <p:sldId id="341" r:id="rId13"/>
    <p:sldId id="342" r:id="rId14"/>
    <p:sldId id="346" r:id="rId15"/>
    <p:sldId id="305" r:id="rId16"/>
    <p:sldId id="329" r:id="rId17"/>
    <p:sldId id="343" r:id="rId18"/>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77" autoAdjust="0"/>
  </p:normalViewPr>
  <p:slideViewPr>
    <p:cSldViewPr>
      <p:cViewPr varScale="1">
        <p:scale>
          <a:sx n="48" d="100"/>
          <a:sy n="48" d="100"/>
        </p:scale>
        <p:origin x="48" y="2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2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12751531058617"/>
          <c:y val="7.9664260717410326E-2"/>
          <c:w val="0.84353915135608049"/>
          <c:h val="0.81565058277379732"/>
        </c:manualLayout>
      </c:layout>
      <c:lineChart>
        <c:grouping val="standard"/>
        <c:varyColors val="0"/>
        <c:ser>
          <c:idx val="0"/>
          <c:order val="0"/>
          <c:spPr>
            <a:ln w="38100" cap="rnd">
              <a:solidFill>
                <a:schemeClr val="accent1"/>
              </a:solidFill>
              <a:round/>
            </a:ln>
            <a:effectLst/>
          </c:spPr>
          <c:marker>
            <c:symbol val="none"/>
          </c:marker>
          <c:errBars>
            <c:errDir val="y"/>
            <c:errBarType val="both"/>
            <c:errValType val="cust"/>
            <c:noEndCap val="0"/>
            <c:plus>
              <c:numRef>
                <c:f>トルリシティグラフ!$E$26:$F$26</c:f>
                <c:numCache>
                  <c:formatCode>General</c:formatCode>
                  <c:ptCount val="2"/>
                  <c:pt idx="0">
                    <c:v>6.4026402095457904</c:v>
                  </c:pt>
                  <c:pt idx="1">
                    <c:v>6.8533939230473839</c:v>
                  </c:pt>
                </c:numCache>
              </c:numRef>
            </c:plus>
            <c:minus>
              <c:numRef>
                <c:f>トルリシティグラフ!$E$26:$F$26</c:f>
                <c:numCache>
                  <c:formatCode>General</c:formatCode>
                  <c:ptCount val="2"/>
                  <c:pt idx="0">
                    <c:v>6.4026402095457904</c:v>
                  </c:pt>
                  <c:pt idx="1">
                    <c:v>6.8533939230473839</c:v>
                  </c:pt>
                </c:numCache>
              </c:numRef>
            </c:minus>
            <c:spPr>
              <a:noFill/>
              <a:ln w="9525" cap="flat" cmpd="sng" algn="ctr">
                <a:solidFill>
                  <a:schemeClr val="tx1">
                    <a:lumMod val="65000"/>
                    <a:lumOff val="35000"/>
                  </a:schemeClr>
                </a:solidFill>
                <a:round/>
              </a:ln>
              <a:effectLst/>
            </c:spPr>
          </c:errBars>
          <c:val>
            <c:numRef>
              <c:f>トルリシティグラフ!$E$25:$F$25</c:f>
              <c:numCache>
                <c:formatCode>General</c:formatCode>
                <c:ptCount val="2"/>
                <c:pt idx="0">
                  <c:v>31.227272727272727</c:v>
                </c:pt>
                <c:pt idx="1">
                  <c:v>26.59090909090909</c:v>
                </c:pt>
              </c:numCache>
            </c:numRef>
          </c:val>
          <c:smooth val="0"/>
        </c:ser>
        <c:dLbls>
          <c:showLegendKey val="0"/>
          <c:showVal val="0"/>
          <c:showCatName val="0"/>
          <c:showSerName val="0"/>
          <c:showPercent val="0"/>
          <c:showBubbleSize val="0"/>
        </c:dLbls>
        <c:smooth val="0"/>
        <c:axId val="397928696"/>
        <c:axId val="397923600"/>
      </c:lineChart>
      <c:catAx>
        <c:axId val="397928696"/>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7923600"/>
        <c:crosses val="autoZero"/>
        <c:auto val="1"/>
        <c:lblAlgn val="ctr"/>
        <c:lblOffset val="100"/>
        <c:noMultiLvlLbl val="0"/>
      </c:catAx>
      <c:valAx>
        <c:axId val="3979236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crossAx val="397928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14129483814523"/>
          <c:y val="7.8645742198891797E-2"/>
          <c:w val="0.85430314960629916"/>
          <c:h val="0.81858449985418491"/>
        </c:manualLayout>
      </c:layout>
      <c:lineChart>
        <c:grouping val="standard"/>
        <c:varyColors val="0"/>
        <c:ser>
          <c:idx val="0"/>
          <c:order val="0"/>
          <c:spPr>
            <a:ln w="28575" cap="rnd">
              <a:solidFill>
                <a:schemeClr val="accent1"/>
              </a:solidFill>
              <a:round/>
            </a:ln>
            <a:effectLst/>
          </c:spPr>
          <c:marker>
            <c:symbol val="none"/>
          </c:marker>
          <c:dPt>
            <c:idx val="1"/>
            <c:marker>
              <c:symbol val="none"/>
            </c:marker>
            <c:bubble3D val="0"/>
            <c:spPr>
              <a:ln w="38100" cap="rnd">
                <a:solidFill>
                  <a:schemeClr val="accent1"/>
                </a:solidFill>
                <a:round/>
              </a:ln>
              <a:effectLst/>
            </c:spPr>
          </c:dPt>
          <c:errBars>
            <c:errDir val="y"/>
            <c:errBarType val="both"/>
            <c:errValType val="cust"/>
            <c:noEndCap val="0"/>
            <c:plus>
              <c:numRef>
                <c:f>トルリシティグラフ!$B$26:$C$26</c:f>
                <c:numCache>
                  <c:formatCode>General</c:formatCode>
                  <c:ptCount val="2"/>
                  <c:pt idx="0">
                    <c:v>7.800323154992622</c:v>
                  </c:pt>
                  <c:pt idx="1">
                    <c:v>6.9800483078675963</c:v>
                  </c:pt>
                </c:numCache>
              </c:numRef>
            </c:plus>
            <c:minus>
              <c:numRef>
                <c:f>トルリシティグラフ!$B$26:$C$26</c:f>
                <c:numCache>
                  <c:formatCode>General</c:formatCode>
                  <c:ptCount val="2"/>
                  <c:pt idx="0">
                    <c:v>7.800323154992622</c:v>
                  </c:pt>
                  <c:pt idx="1">
                    <c:v>6.9800483078675963</c:v>
                  </c:pt>
                </c:numCache>
              </c:numRef>
            </c:minus>
            <c:spPr>
              <a:noFill/>
              <a:ln w="9525" cap="flat" cmpd="sng" algn="ctr">
                <a:solidFill>
                  <a:schemeClr val="tx1">
                    <a:lumMod val="65000"/>
                    <a:lumOff val="35000"/>
                  </a:schemeClr>
                </a:solidFill>
                <a:round/>
              </a:ln>
              <a:effectLst/>
            </c:spPr>
          </c:errBars>
          <c:val>
            <c:numRef>
              <c:f>トルリシティグラフ!$B$25:$C$25</c:f>
              <c:numCache>
                <c:formatCode>General</c:formatCode>
                <c:ptCount val="2"/>
                <c:pt idx="0">
                  <c:v>25.136363636363637</c:v>
                </c:pt>
                <c:pt idx="1">
                  <c:v>24.227272727272727</c:v>
                </c:pt>
              </c:numCache>
            </c:numRef>
          </c:val>
          <c:smooth val="0"/>
        </c:ser>
        <c:dLbls>
          <c:showLegendKey val="0"/>
          <c:showVal val="0"/>
          <c:showCatName val="0"/>
          <c:showSerName val="0"/>
          <c:showPercent val="0"/>
          <c:showBubbleSize val="0"/>
        </c:dLbls>
        <c:smooth val="0"/>
        <c:axId val="397929088"/>
        <c:axId val="397924776"/>
      </c:lineChart>
      <c:catAx>
        <c:axId val="397929088"/>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7924776"/>
        <c:crosses val="autoZero"/>
        <c:auto val="1"/>
        <c:lblAlgn val="ctr"/>
        <c:lblOffset val="100"/>
        <c:noMultiLvlLbl val="0"/>
      </c:catAx>
      <c:valAx>
        <c:axId val="39792477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crossAx val="397929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8100" cap="rnd">
              <a:solidFill>
                <a:schemeClr val="accent1"/>
              </a:solidFill>
              <a:round/>
            </a:ln>
            <a:effectLst/>
          </c:spPr>
          <c:marker>
            <c:symbol val="none"/>
          </c:marker>
          <c:errBars>
            <c:errDir val="y"/>
            <c:errBarType val="both"/>
            <c:errValType val="cust"/>
            <c:noEndCap val="0"/>
            <c:plus>
              <c:numRef>
                <c:f>トルリシティグラフ!$K$26:$L$26</c:f>
                <c:numCache>
                  <c:formatCode>General</c:formatCode>
                  <c:ptCount val="2"/>
                  <c:pt idx="0">
                    <c:v>23.204386518910848</c:v>
                  </c:pt>
                  <c:pt idx="1">
                    <c:v>22.926946955367075</c:v>
                  </c:pt>
                </c:numCache>
              </c:numRef>
            </c:plus>
            <c:minus>
              <c:numRef>
                <c:f>トルリシティグラフ!$L$26</c:f>
                <c:numCache>
                  <c:formatCode>General</c:formatCode>
                  <c:ptCount val="1"/>
                  <c:pt idx="0">
                    <c:v>22.926946955367075</c:v>
                  </c:pt>
                </c:numCache>
              </c:numRef>
            </c:minus>
            <c:spPr>
              <a:noFill/>
              <a:ln w="9525" cap="flat" cmpd="sng" algn="ctr">
                <a:solidFill>
                  <a:schemeClr val="tx1">
                    <a:lumMod val="65000"/>
                    <a:lumOff val="35000"/>
                  </a:schemeClr>
                </a:solidFill>
                <a:round/>
              </a:ln>
              <a:effectLst/>
            </c:spPr>
          </c:errBars>
          <c:val>
            <c:numRef>
              <c:f>トルリシティグラフ!$K$25:$L$25</c:f>
              <c:numCache>
                <c:formatCode>General</c:formatCode>
                <c:ptCount val="2"/>
                <c:pt idx="0">
                  <c:v>69.590909090909065</c:v>
                </c:pt>
                <c:pt idx="1">
                  <c:v>69.231818181818184</c:v>
                </c:pt>
              </c:numCache>
            </c:numRef>
          </c:val>
          <c:smooth val="0"/>
        </c:ser>
        <c:dLbls>
          <c:showLegendKey val="0"/>
          <c:showVal val="0"/>
          <c:showCatName val="0"/>
          <c:showSerName val="0"/>
          <c:showPercent val="0"/>
          <c:showBubbleSize val="0"/>
        </c:dLbls>
        <c:smooth val="0"/>
        <c:axId val="397925168"/>
        <c:axId val="397929872"/>
      </c:lineChart>
      <c:catAx>
        <c:axId val="397925168"/>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7929872"/>
        <c:crosses val="autoZero"/>
        <c:auto val="1"/>
        <c:lblAlgn val="ctr"/>
        <c:lblOffset val="100"/>
        <c:noMultiLvlLbl val="0"/>
      </c:catAx>
      <c:valAx>
        <c:axId val="397929872"/>
        <c:scaling>
          <c:orientation val="minMax"/>
          <c:max val="10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397925168"/>
        <c:crosses val="autoZero"/>
        <c:crossBetween val="between"/>
      </c:valAx>
      <c:spPr>
        <a:noFill/>
        <a:ln>
          <a:solidFill>
            <a:schemeClr val="bg1">
              <a:lumMod val="8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8100" cap="rnd">
              <a:solidFill>
                <a:schemeClr val="accent1"/>
              </a:solidFill>
              <a:round/>
            </a:ln>
            <a:effectLst/>
          </c:spPr>
          <c:marker>
            <c:symbol val="none"/>
          </c:marker>
          <c:errBars>
            <c:errDir val="y"/>
            <c:errBarType val="both"/>
            <c:errValType val="cust"/>
            <c:noEndCap val="0"/>
            <c:plus>
              <c:numRef>
                <c:f>トルリシティグラフ!$H$26:$I$26</c:f>
                <c:numCache>
                  <c:formatCode>General</c:formatCode>
                  <c:ptCount val="2"/>
                  <c:pt idx="0">
                    <c:v>1.9655293905520694</c:v>
                  </c:pt>
                  <c:pt idx="1">
                    <c:v>1.2573092086996698</c:v>
                  </c:pt>
                </c:numCache>
              </c:numRef>
            </c:plus>
            <c:minus>
              <c:numRef>
                <c:f>トルリシティグラフ!$H$26:$I$26</c:f>
                <c:numCache>
                  <c:formatCode>General</c:formatCode>
                  <c:ptCount val="2"/>
                  <c:pt idx="0">
                    <c:v>1.9655293905520694</c:v>
                  </c:pt>
                  <c:pt idx="1">
                    <c:v>1.2573092086996698</c:v>
                  </c:pt>
                </c:numCache>
              </c:numRef>
            </c:minus>
            <c:spPr>
              <a:noFill/>
              <a:ln w="9525" cap="flat" cmpd="sng" algn="ctr">
                <a:solidFill>
                  <a:schemeClr val="tx1">
                    <a:lumMod val="65000"/>
                    <a:lumOff val="35000"/>
                  </a:schemeClr>
                </a:solidFill>
                <a:round/>
              </a:ln>
              <a:effectLst/>
            </c:spPr>
          </c:errBars>
          <c:val>
            <c:numRef>
              <c:f>トルリシティグラフ!$H$25:$I$25</c:f>
              <c:numCache>
                <c:formatCode>General</c:formatCode>
                <c:ptCount val="2"/>
                <c:pt idx="0">
                  <c:v>8.7818181818181795</c:v>
                </c:pt>
                <c:pt idx="1">
                  <c:v>7.4909090909090912</c:v>
                </c:pt>
              </c:numCache>
            </c:numRef>
          </c:val>
          <c:smooth val="0"/>
        </c:ser>
        <c:dLbls>
          <c:showLegendKey val="0"/>
          <c:showVal val="0"/>
          <c:showCatName val="0"/>
          <c:showSerName val="0"/>
          <c:showPercent val="0"/>
          <c:showBubbleSize val="0"/>
        </c:dLbls>
        <c:smooth val="0"/>
        <c:axId val="262981408"/>
        <c:axId val="400067736"/>
      </c:lineChart>
      <c:catAx>
        <c:axId val="262981408"/>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0067736"/>
        <c:crosses val="autoZero"/>
        <c:auto val="1"/>
        <c:lblAlgn val="ctr"/>
        <c:lblOffset val="100"/>
        <c:noMultiLvlLbl val="0"/>
      </c:catAx>
      <c:valAx>
        <c:axId val="400067736"/>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crossAx val="262981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8100" cap="rnd">
              <a:solidFill>
                <a:schemeClr val="accent1"/>
              </a:solidFill>
              <a:round/>
            </a:ln>
            <a:effectLst/>
          </c:spPr>
          <c:marker>
            <c:symbol val="none"/>
          </c:marker>
          <c:errBars>
            <c:errDir val="y"/>
            <c:errBarType val="both"/>
            <c:errValType val="cust"/>
            <c:noEndCap val="0"/>
            <c:plus>
              <c:numRef>
                <c:f>トルリシティグラフ!$O$26</c:f>
                <c:numCache>
                  <c:formatCode>General</c:formatCode>
                  <c:ptCount val="1"/>
                  <c:pt idx="0">
                    <c:v>18.358009939141546</c:v>
                  </c:pt>
                </c:numCache>
              </c:numRef>
            </c:plus>
            <c:minus>
              <c:numRef>
                <c:f>トルリシティグラフ!$N$26:$O$26</c:f>
                <c:numCache>
                  <c:formatCode>General</c:formatCode>
                  <c:ptCount val="2"/>
                  <c:pt idx="0">
                    <c:v>16.639654418693727</c:v>
                  </c:pt>
                  <c:pt idx="1">
                    <c:v>18.358009939141546</c:v>
                  </c:pt>
                </c:numCache>
              </c:numRef>
            </c:minus>
            <c:spPr>
              <a:noFill/>
              <a:ln w="9525" cap="flat" cmpd="sng" algn="ctr">
                <a:solidFill>
                  <a:schemeClr val="tx1">
                    <a:lumMod val="65000"/>
                    <a:lumOff val="35000"/>
                  </a:schemeClr>
                </a:solidFill>
                <a:round/>
              </a:ln>
              <a:effectLst/>
            </c:spPr>
          </c:errBars>
          <c:val>
            <c:numRef>
              <c:f>トルリシティグラフ!$N$25:$O$25</c:f>
              <c:numCache>
                <c:formatCode>General</c:formatCode>
                <c:ptCount val="2"/>
                <c:pt idx="0">
                  <c:v>139.59090909090909</c:v>
                </c:pt>
                <c:pt idx="1">
                  <c:v>130.27272727272728</c:v>
                </c:pt>
              </c:numCache>
            </c:numRef>
          </c:val>
          <c:smooth val="0"/>
        </c:ser>
        <c:dLbls>
          <c:showLegendKey val="0"/>
          <c:showVal val="0"/>
          <c:showCatName val="0"/>
          <c:showSerName val="0"/>
          <c:showPercent val="0"/>
          <c:showBubbleSize val="0"/>
        </c:dLbls>
        <c:smooth val="0"/>
        <c:axId val="400067344"/>
        <c:axId val="400070088"/>
      </c:lineChart>
      <c:catAx>
        <c:axId val="400067344"/>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0070088"/>
        <c:crosses val="autoZero"/>
        <c:auto val="1"/>
        <c:lblAlgn val="ctr"/>
        <c:lblOffset val="100"/>
        <c:noMultiLvlLbl val="0"/>
      </c:catAx>
      <c:valAx>
        <c:axId val="400070088"/>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crossAx val="40006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ap="rnd">
              <a:solidFill>
                <a:schemeClr val="accent1"/>
              </a:solidFill>
              <a:round/>
            </a:ln>
            <a:effectLst/>
          </c:spPr>
          <c:marker>
            <c:symbol val="none"/>
          </c:marker>
          <c:errBars>
            <c:errDir val="y"/>
            <c:errBarType val="both"/>
            <c:errValType val="cust"/>
            <c:noEndCap val="0"/>
            <c:plus>
              <c:numRef>
                <c:f>トルリシティグラフ!$Q$26:$R$26</c:f>
                <c:numCache>
                  <c:formatCode>General</c:formatCode>
                  <c:ptCount val="2"/>
                  <c:pt idx="0">
                    <c:v>13.824535022742765</c:v>
                  </c:pt>
                  <c:pt idx="1">
                    <c:v>14.987667106299639</c:v>
                  </c:pt>
                </c:numCache>
              </c:numRef>
            </c:plus>
            <c:minus>
              <c:numRef>
                <c:f>トルリシティグラフ!$Q$26:$R$26</c:f>
                <c:numCache>
                  <c:formatCode>General</c:formatCode>
                  <c:ptCount val="2"/>
                  <c:pt idx="0">
                    <c:v>13.824535022742765</c:v>
                  </c:pt>
                  <c:pt idx="1">
                    <c:v>14.987667106299639</c:v>
                  </c:pt>
                </c:numCache>
              </c:numRef>
            </c:minus>
            <c:spPr>
              <a:noFill/>
              <a:ln w="9525" cap="flat" cmpd="sng" algn="ctr">
                <a:solidFill>
                  <a:schemeClr val="tx1">
                    <a:lumMod val="65000"/>
                    <a:lumOff val="35000"/>
                  </a:schemeClr>
                </a:solidFill>
                <a:round/>
              </a:ln>
              <a:effectLst/>
            </c:spPr>
          </c:errBars>
          <c:val>
            <c:numRef>
              <c:f>トルリシティグラフ!$Q$25:$R$25</c:f>
              <c:numCache>
                <c:formatCode>General</c:formatCode>
                <c:ptCount val="2"/>
                <c:pt idx="0">
                  <c:v>74.86363636363636</c:v>
                </c:pt>
                <c:pt idx="1">
                  <c:v>78.227272727272734</c:v>
                </c:pt>
              </c:numCache>
            </c:numRef>
          </c:val>
          <c:smooth val="0"/>
        </c:ser>
        <c:dLbls>
          <c:showLegendKey val="0"/>
          <c:showVal val="0"/>
          <c:showCatName val="0"/>
          <c:showSerName val="0"/>
          <c:showPercent val="0"/>
          <c:showBubbleSize val="0"/>
        </c:dLbls>
        <c:smooth val="0"/>
        <c:axId val="400068520"/>
        <c:axId val="400070480"/>
      </c:lineChart>
      <c:catAx>
        <c:axId val="400068520"/>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0070480"/>
        <c:crosses val="autoZero"/>
        <c:auto val="1"/>
        <c:lblAlgn val="ctr"/>
        <c:lblOffset val="100"/>
        <c:noMultiLvlLbl val="0"/>
      </c:catAx>
      <c:valAx>
        <c:axId val="400070480"/>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crossAx val="400068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6478" cy="337165"/>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533" y="0"/>
            <a:ext cx="4276478" cy="337165"/>
          </a:xfrm>
          <a:prstGeom prst="rect">
            <a:avLst/>
          </a:prstGeom>
        </p:spPr>
        <p:txBody>
          <a:bodyPr vert="horz" lIns="90763" tIns="45382" rIns="90763" bIns="45382" rtlCol="0"/>
          <a:lstStyle>
            <a:lvl1pPr algn="r">
              <a:defRPr sz="1200"/>
            </a:lvl1pPr>
          </a:lstStyle>
          <a:p>
            <a:fld id="{AFFF91CF-D9C1-4D17-80D1-1A2DEF1EB008}" type="datetimeFigureOut">
              <a:rPr kumimoji="1" lang="ja-JP" altLang="en-US" smtClean="0"/>
              <a:t>2019/5/9</a:t>
            </a:fld>
            <a:endParaRPr kumimoji="1" lang="ja-JP" altLang="en-US"/>
          </a:p>
        </p:txBody>
      </p:sp>
      <p:sp>
        <p:nvSpPr>
          <p:cNvPr id="4" name="フッター プレースホルダー 3"/>
          <p:cNvSpPr>
            <a:spLocks noGrp="1"/>
          </p:cNvSpPr>
          <p:nvPr>
            <p:ph type="ftr" sz="quarter" idx="2"/>
          </p:nvPr>
        </p:nvSpPr>
        <p:spPr>
          <a:xfrm>
            <a:off x="1" y="6398598"/>
            <a:ext cx="4276478" cy="337165"/>
          </a:xfrm>
          <a:prstGeom prst="rect">
            <a:avLst/>
          </a:prstGeom>
        </p:spPr>
        <p:txBody>
          <a:bodyPr vert="horz" lIns="90763" tIns="45382" rIns="90763" bIns="4538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533" y="6398598"/>
            <a:ext cx="4276478" cy="337165"/>
          </a:xfrm>
          <a:prstGeom prst="rect">
            <a:avLst/>
          </a:prstGeom>
        </p:spPr>
        <p:txBody>
          <a:bodyPr vert="horz" lIns="90763" tIns="45382" rIns="90763" bIns="45382" rtlCol="0" anchor="b"/>
          <a:lstStyle>
            <a:lvl1pPr algn="r">
              <a:defRPr sz="1200"/>
            </a:lvl1pPr>
          </a:lstStyle>
          <a:p>
            <a:fld id="{D84E9A17-44B6-42E8-9586-4ED7BC3A10FD}" type="slidenum">
              <a:rPr kumimoji="1" lang="ja-JP" altLang="en-US" smtClean="0"/>
              <a:t>‹#›</a:t>
            </a:fld>
            <a:endParaRPr kumimoji="1" lang="ja-JP" altLang="en-US"/>
          </a:p>
        </p:txBody>
      </p:sp>
    </p:spTree>
    <p:extLst>
      <p:ext uri="{BB962C8B-B14F-4D97-AF65-F5344CB8AC3E}">
        <p14:creationId xmlns:p14="http://schemas.microsoft.com/office/powerpoint/2010/main" val="411781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3" cy="336788"/>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7" y="0"/>
            <a:ext cx="4275403" cy="336788"/>
          </a:xfrm>
          <a:prstGeom prst="rect">
            <a:avLst/>
          </a:prstGeom>
        </p:spPr>
        <p:txBody>
          <a:bodyPr vert="horz" lIns="91426" tIns="45713" rIns="91426" bIns="45713" rtlCol="0"/>
          <a:lstStyle>
            <a:lvl1pPr algn="r">
              <a:defRPr sz="1200"/>
            </a:lvl1pPr>
          </a:lstStyle>
          <a:p>
            <a:fld id="{3DB16BFA-83B8-4FE9-B86E-989C57915051}" type="datetimeFigureOut">
              <a:rPr kumimoji="1" lang="ja-JP" altLang="en-US" smtClean="0"/>
              <a:t>2019/5/9</a:t>
            </a:fld>
            <a:endParaRPr kumimoji="1" lang="ja-JP" altLang="en-US"/>
          </a:p>
        </p:txBody>
      </p:sp>
      <p:sp>
        <p:nvSpPr>
          <p:cNvPr id="4" name="スライド イメージ プレースホルダー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986632" y="3199489"/>
            <a:ext cx="7893050" cy="3031093"/>
          </a:xfrm>
          <a:prstGeom prst="rect">
            <a:avLst/>
          </a:prstGeom>
        </p:spPr>
        <p:txBody>
          <a:bodyPr vert="horz" lIns="91426" tIns="45713" rIns="91426"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397806"/>
            <a:ext cx="4275403" cy="336788"/>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7" y="6397806"/>
            <a:ext cx="4275403" cy="336788"/>
          </a:xfrm>
          <a:prstGeom prst="rect">
            <a:avLst/>
          </a:prstGeom>
        </p:spPr>
        <p:txBody>
          <a:bodyPr vert="horz" lIns="91426" tIns="45713" rIns="91426" bIns="45713" rtlCol="0" anchor="b"/>
          <a:lstStyle>
            <a:lvl1pPr algn="r">
              <a:defRPr sz="1200"/>
            </a:lvl1pPr>
          </a:lstStyle>
          <a:p>
            <a:fld id="{905D4583-D720-4795-8C4A-047EA5311C96}" type="slidenum">
              <a:rPr kumimoji="1" lang="ja-JP" altLang="en-US" smtClean="0"/>
              <a:t>‹#›</a:t>
            </a:fld>
            <a:endParaRPr kumimoji="1" lang="ja-JP" altLang="en-US"/>
          </a:p>
        </p:txBody>
      </p:sp>
    </p:spTree>
    <p:extLst>
      <p:ext uri="{BB962C8B-B14F-4D97-AF65-F5344CB8AC3E}">
        <p14:creationId xmlns:p14="http://schemas.microsoft.com/office/powerpoint/2010/main" val="1830206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AC814-CFB2-4B9E-B9C6-6E610F482D6A}" type="slidenum">
              <a:rPr lang="ja-JP" altLang="en-US">
                <a:solidFill>
                  <a:prstClr val="black"/>
                </a:solidFill>
              </a:rPr>
              <a:pPr/>
              <a:t>1</a:t>
            </a:fld>
            <a:endParaRPr lang="en-US" altLang="ja-JP" dirty="0">
              <a:solidFill>
                <a:prstClr val="black"/>
              </a:solidFill>
            </a:endParaRPr>
          </a:p>
        </p:txBody>
      </p:sp>
      <p:sp>
        <p:nvSpPr>
          <p:cNvPr id="7170" name="Rectangle 2"/>
          <p:cNvSpPr>
            <a:spLocks noGrp="1" noRot="1" noChangeAspect="1" noChangeArrowheads="1" noTextEdit="1"/>
          </p:cNvSpPr>
          <p:nvPr>
            <p:ph type="sldImg"/>
          </p:nvPr>
        </p:nvSpPr>
        <p:spPr>
          <a:xfrm>
            <a:off x="3249613" y="504825"/>
            <a:ext cx="3370262" cy="2527300"/>
          </a:xfrm>
          <a:ln/>
        </p:spPr>
      </p:sp>
      <p:sp>
        <p:nvSpPr>
          <p:cNvPr id="7171" name="Rectangle 3"/>
          <p:cNvSpPr>
            <a:spLocks noGrp="1" noChangeArrowheads="1"/>
          </p:cNvSpPr>
          <p:nvPr>
            <p:ph type="body" idx="1"/>
          </p:nvPr>
        </p:nvSpPr>
        <p:spPr/>
        <p:txBody>
          <a:bodyPr/>
          <a:lstStyle/>
          <a:p>
            <a:endParaRPr lang="ja-JP" altLang="en-US" dirty="0"/>
          </a:p>
        </p:txBody>
      </p:sp>
    </p:spTree>
    <p:extLst>
      <p:ext uri="{BB962C8B-B14F-4D97-AF65-F5344CB8AC3E}">
        <p14:creationId xmlns:p14="http://schemas.microsoft.com/office/powerpoint/2010/main" val="368482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53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836" indent="-285706">
              <a:defRPr kumimoji="1">
                <a:solidFill>
                  <a:schemeClr val="tx1"/>
                </a:solidFill>
                <a:latin typeface="Arial" charset="0"/>
                <a:ea typeface="ＭＳ Ｐゴシック" charset="-128"/>
              </a:defRPr>
            </a:lvl2pPr>
            <a:lvl3pPr marL="1142824" indent="-228565">
              <a:defRPr kumimoji="1">
                <a:solidFill>
                  <a:schemeClr val="tx1"/>
                </a:solidFill>
                <a:latin typeface="Arial" charset="0"/>
                <a:ea typeface="ＭＳ Ｐゴシック" charset="-128"/>
              </a:defRPr>
            </a:lvl3pPr>
            <a:lvl4pPr marL="1599953" indent="-228565">
              <a:defRPr kumimoji="1">
                <a:solidFill>
                  <a:schemeClr val="tx1"/>
                </a:solidFill>
                <a:latin typeface="Arial" charset="0"/>
                <a:ea typeface="ＭＳ Ｐゴシック" charset="-128"/>
              </a:defRPr>
            </a:lvl4pPr>
            <a:lvl5pPr marL="2057083" indent="-228565">
              <a:defRPr kumimoji="1">
                <a:solidFill>
                  <a:schemeClr val="tx1"/>
                </a:solidFill>
                <a:latin typeface="Arial" charset="0"/>
                <a:ea typeface="ＭＳ Ｐゴシック" charset="-128"/>
              </a:defRPr>
            </a:lvl5pPr>
            <a:lvl6pPr marL="2514213" indent="-228565" eaLnBrk="0" fontAlgn="base" hangingPunct="0">
              <a:spcBef>
                <a:spcPct val="0"/>
              </a:spcBef>
              <a:spcAft>
                <a:spcPct val="0"/>
              </a:spcAft>
              <a:defRPr kumimoji="1">
                <a:solidFill>
                  <a:schemeClr val="tx1"/>
                </a:solidFill>
                <a:latin typeface="Arial" charset="0"/>
                <a:ea typeface="ＭＳ Ｐゴシック" charset="-128"/>
              </a:defRPr>
            </a:lvl6pPr>
            <a:lvl7pPr marL="2971342" indent="-228565" eaLnBrk="0" fontAlgn="base" hangingPunct="0">
              <a:spcBef>
                <a:spcPct val="0"/>
              </a:spcBef>
              <a:spcAft>
                <a:spcPct val="0"/>
              </a:spcAft>
              <a:defRPr kumimoji="1">
                <a:solidFill>
                  <a:schemeClr val="tx1"/>
                </a:solidFill>
                <a:latin typeface="Arial" charset="0"/>
                <a:ea typeface="ＭＳ Ｐゴシック" charset="-128"/>
              </a:defRPr>
            </a:lvl7pPr>
            <a:lvl8pPr marL="3428472" indent="-228565" eaLnBrk="0" fontAlgn="base" hangingPunct="0">
              <a:spcBef>
                <a:spcPct val="0"/>
              </a:spcBef>
              <a:spcAft>
                <a:spcPct val="0"/>
              </a:spcAft>
              <a:defRPr kumimoji="1">
                <a:solidFill>
                  <a:schemeClr val="tx1"/>
                </a:solidFill>
                <a:latin typeface="Arial" charset="0"/>
                <a:ea typeface="ＭＳ Ｐゴシック" charset="-128"/>
              </a:defRPr>
            </a:lvl8pPr>
            <a:lvl9pPr marL="3885601" indent="-228565" eaLnBrk="0" fontAlgn="base" hangingPunct="0">
              <a:spcBef>
                <a:spcPct val="0"/>
              </a:spcBef>
              <a:spcAft>
                <a:spcPct val="0"/>
              </a:spcAft>
              <a:defRPr kumimoji="1">
                <a:solidFill>
                  <a:schemeClr val="tx1"/>
                </a:solidFill>
                <a:latin typeface="Arial" charset="0"/>
                <a:ea typeface="ＭＳ Ｐゴシック" charset="-128"/>
              </a:defRPr>
            </a:lvl9pPr>
          </a:lstStyle>
          <a:p>
            <a:fld id="{FCF41D94-0420-4C85-B736-475D9E7E6B02}" type="slidenum">
              <a:rPr lang="ja-JP" altLang="en-US" smtClean="0">
                <a:solidFill>
                  <a:prstClr val="black"/>
                </a:solidFill>
              </a:rPr>
              <a:pPr/>
              <a:t>2</a:t>
            </a:fld>
            <a:endParaRPr lang="en-US" altLang="ja-JP" dirty="0" smtClean="0">
              <a:solidFill>
                <a:prstClr val="black"/>
              </a:solidFill>
            </a:endParaRPr>
          </a:p>
        </p:txBody>
      </p:sp>
    </p:spTree>
    <p:extLst>
      <p:ext uri="{BB962C8B-B14F-4D97-AF65-F5344CB8AC3E}">
        <p14:creationId xmlns:p14="http://schemas.microsoft.com/office/powerpoint/2010/main" val="254425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DF09DAA9-C335-4775-942F-BB763C9C192B}" type="slidenum">
              <a:rPr lang="en-US" altLang="ja-JP" smtClean="0">
                <a:solidFill>
                  <a:srgbClr val="000000"/>
                </a:solidFill>
              </a:rPr>
              <a:pPr/>
              <a:t>5</a:t>
            </a:fld>
            <a:endParaRPr lang="en-US" altLang="ja-JP" smtClean="0">
              <a:solidFill>
                <a:srgbClr val="000000"/>
              </a:solidFill>
            </a:endParaRPr>
          </a:p>
        </p:txBody>
      </p:sp>
      <p:sp>
        <p:nvSpPr>
          <p:cNvPr id="18435" name="Rectangle 2"/>
          <p:cNvSpPr>
            <a:spLocks noGrp="1" noRot="1" noChangeAspect="1" noChangeArrowheads="1" noTextEdit="1"/>
          </p:cNvSpPr>
          <p:nvPr>
            <p:ph type="sldImg"/>
          </p:nvPr>
        </p:nvSpPr>
        <p:spPr>
          <a:xfrm>
            <a:off x="3251200" y="506413"/>
            <a:ext cx="3368675" cy="2525712"/>
          </a:xfrm>
          <a:ln/>
        </p:spPr>
      </p:sp>
      <p:sp>
        <p:nvSpPr>
          <p:cNvPr id="18436" name="Rectangle 3"/>
          <p:cNvSpPr>
            <a:spLocks noGrp="1" noChangeArrowheads="1"/>
          </p:cNvSpPr>
          <p:nvPr>
            <p:ph type="body" idx="1"/>
          </p:nvPr>
        </p:nvSpPr>
        <p:spPr>
          <a:noFill/>
        </p:spPr>
        <p:txBody>
          <a:bodyPr/>
          <a:lstStyle/>
          <a:p>
            <a:pPr eaLnBrk="1" hangingPunct="1"/>
            <a:endParaRPr lang="ja-JP" altLang="en-US" smtClean="0"/>
          </a:p>
        </p:txBody>
      </p:sp>
    </p:spTree>
    <p:extLst>
      <p:ext uri="{BB962C8B-B14F-4D97-AF65-F5344CB8AC3E}">
        <p14:creationId xmlns:p14="http://schemas.microsoft.com/office/powerpoint/2010/main" val="156921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DF09DAA9-C335-4775-942F-BB763C9C192B}" type="slidenum">
              <a:rPr lang="en-US" altLang="ja-JP" smtClean="0">
                <a:solidFill>
                  <a:srgbClr val="000000"/>
                </a:solidFill>
              </a:rPr>
              <a:pPr/>
              <a:t>6</a:t>
            </a:fld>
            <a:endParaRPr lang="en-US" altLang="ja-JP" smtClean="0">
              <a:solidFill>
                <a:srgbClr val="000000"/>
              </a:solidFill>
            </a:endParaRPr>
          </a:p>
        </p:txBody>
      </p:sp>
      <p:sp>
        <p:nvSpPr>
          <p:cNvPr id="18435" name="Rectangle 2"/>
          <p:cNvSpPr>
            <a:spLocks noGrp="1" noRot="1" noChangeAspect="1" noChangeArrowheads="1" noTextEdit="1"/>
          </p:cNvSpPr>
          <p:nvPr>
            <p:ph type="sldImg"/>
          </p:nvPr>
        </p:nvSpPr>
        <p:spPr>
          <a:xfrm>
            <a:off x="3251200" y="506413"/>
            <a:ext cx="3368675" cy="2525712"/>
          </a:xfrm>
          <a:ln/>
        </p:spPr>
      </p:sp>
      <p:sp>
        <p:nvSpPr>
          <p:cNvPr id="18436" name="Rectangle 3"/>
          <p:cNvSpPr>
            <a:spLocks noGrp="1" noChangeArrowheads="1"/>
          </p:cNvSpPr>
          <p:nvPr>
            <p:ph type="body" idx="1"/>
          </p:nvPr>
        </p:nvSpPr>
        <p:spPr>
          <a:noFill/>
        </p:spPr>
        <p:txBody>
          <a:bodyPr/>
          <a:lstStyle/>
          <a:p>
            <a:pPr eaLnBrk="1" hangingPunct="1"/>
            <a:endParaRPr lang="ja-JP" altLang="en-US" smtClean="0"/>
          </a:p>
        </p:txBody>
      </p:sp>
    </p:spTree>
    <p:extLst>
      <p:ext uri="{BB962C8B-B14F-4D97-AF65-F5344CB8AC3E}">
        <p14:creationId xmlns:p14="http://schemas.microsoft.com/office/powerpoint/2010/main" val="3047907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最高血圧以上の高いカフ圧をかけ減弱していく過程における速度脈は、右の図が脈はを微分化したもの。動脈硬化が進行するとＶｒが大きくなる。</a:t>
            </a:r>
            <a:endParaRPr lang="en-US" altLang="ja-JP" smtClean="0"/>
          </a:p>
          <a:p>
            <a:r>
              <a:rPr lang="ja-JP" altLang="en-US" smtClean="0"/>
              <a:t>カ負圧の現じゃｙ九にともなって血管容積がふえる。動脈硬化のつよい血管では容積が緩やかに変化する。</a:t>
            </a:r>
          </a:p>
        </p:txBody>
      </p:sp>
      <p:sp>
        <p:nvSpPr>
          <p:cNvPr id="368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836" indent="-285706">
              <a:defRPr kumimoji="1">
                <a:solidFill>
                  <a:schemeClr val="tx1"/>
                </a:solidFill>
                <a:latin typeface="Arial" pitchFamily="34" charset="0"/>
                <a:ea typeface="ＭＳ Ｐゴシック" pitchFamily="50" charset="-128"/>
              </a:defRPr>
            </a:lvl2pPr>
            <a:lvl3pPr marL="1142824" indent="-228565">
              <a:defRPr kumimoji="1">
                <a:solidFill>
                  <a:schemeClr val="tx1"/>
                </a:solidFill>
                <a:latin typeface="Arial" pitchFamily="34" charset="0"/>
                <a:ea typeface="ＭＳ Ｐゴシック" pitchFamily="50" charset="-128"/>
              </a:defRPr>
            </a:lvl3pPr>
            <a:lvl4pPr marL="1599953" indent="-228565">
              <a:defRPr kumimoji="1">
                <a:solidFill>
                  <a:schemeClr val="tx1"/>
                </a:solidFill>
                <a:latin typeface="Arial" pitchFamily="34" charset="0"/>
                <a:ea typeface="ＭＳ Ｐゴシック" pitchFamily="50" charset="-128"/>
              </a:defRPr>
            </a:lvl4pPr>
            <a:lvl5pPr marL="2057083" indent="-228565">
              <a:defRPr kumimoji="1">
                <a:solidFill>
                  <a:schemeClr val="tx1"/>
                </a:solidFill>
                <a:latin typeface="Arial" pitchFamily="34" charset="0"/>
                <a:ea typeface="ＭＳ Ｐゴシック" pitchFamily="50" charset="-128"/>
              </a:defRPr>
            </a:lvl5pPr>
            <a:lvl6pPr marL="2514213"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342"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8472"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5601"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0895AB20-0842-457F-A743-C688144ECB6B}" type="slidenum">
              <a:rPr lang="ja-JP" altLang="en-US">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06468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5D4583-D720-4795-8C4A-047EA5311C96}" type="slidenum">
              <a:rPr kumimoji="1" lang="ja-JP" altLang="en-US" smtClean="0"/>
              <a:t>9</a:t>
            </a:fld>
            <a:endParaRPr kumimoji="1" lang="ja-JP" altLang="en-US"/>
          </a:p>
        </p:txBody>
      </p:sp>
    </p:spTree>
    <p:extLst>
      <p:ext uri="{BB962C8B-B14F-4D97-AF65-F5344CB8AC3E}">
        <p14:creationId xmlns:p14="http://schemas.microsoft.com/office/powerpoint/2010/main" val="208515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5D4583-D720-4795-8C4A-047EA5311C96}" type="slidenum">
              <a:rPr kumimoji="1" lang="ja-JP" altLang="en-US" smtClean="0"/>
              <a:t>10</a:t>
            </a:fld>
            <a:endParaRPr kumimoji="1" lang="ja-JP" altLang="en-US"/>
          </a:p>
        </p:txBody>
      </p:sp>
    </p:spTree>
    <p:extLst>
      <p:ext uri="{BB962C8B-B14F-4D97-AF65-F5344CB8AC3E}">
        <p14:creationId xmlns:p14="http://schemas.microsoft.com/office/powerpoint/2010/main" val="57930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2019/5/9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2019/5/9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2019/5/9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DFD28E-9ECA-40C8-AE8E-70EF43B022EB}"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2617686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D5253F-04CA-40E1-A343-28FC9B8BDAF4}"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1675602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324AEF-BB31-4EC2-A9B3-882D73E6ADF4}"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84440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4A6136-B6B7-43FB-B4D3-717D849596CE}"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466696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2B2A77-9AB5-4AA1-9C34-2618C956E4B9}"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834946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4A8DE1-D284-443F-977F-C566FF938CB7}"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1313907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882AB0-6222-447C-92FE-A793ED0ADC1E}"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645468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196D8-ECFD-4E91-8059-4E8D1E4684C2}"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227283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2019/5/9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2EC09E-A5D1-46D3-94FE-BE1797A59E62}"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1289752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1857DC-0A50-4620-8969-CFA1184FDAD1}"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018074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6B546-B643-4700-BFA8-6CCD5FE906B1}"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14169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3187" name="Rectangle 3"/>
          <p:cNvSpPr>
            <a:spLocks noGrp="1" noChangeArrowheads="1"/>
          </p:cNvSpPr>
          <p:nvPr>
            <p:ph type="ctrTitle"/>
          </p:nvPr>
        </p:nvSpPr>
        <p:spPr>
          <a:xfrm>
            <a:off x="530225" y="225426"/>
            <a:ext cx="7772400" cy="1470025"/>
          </a:xfrm>
        </p:spPr>
        <p:txBody>
          <a:bodyPr/>
          <a:lstStyle>
            <a:lvl1pPr>
              <a:defRPr sz="3600" b="1"/>
            </a:lvl1pPr>
          </a:lstStyle>
          <a:p>
            <a:r>
              <a:rPr lang="en-GB"/>
              <a:t>Click to edit Master title style</a:t>
            </a:r>
          </a:p>
        </p:txBody>
      </p:sp>
      <p:sp>
        <p:nvSpPr>
          <p:cNvPr id="93188" name="Rectangle 4"/>
          <p:cNvSpPr>
            <a:spLocks noGrp="1" noChangeArrowheads="1"/>
          </p:cNvSpPr>
          <p:nvPr>
            <p:ph type="subTitle" idx="1"/>
          </p:nvPr>
        </p:nvSpPr>
        <p:spPr>
          <a:xfrm>
            <a:off x="530225" y="2659063"/>
            <a:ext cx="6400800" cy="1752600"/>
          </a:xfrm>
        </p:spPr>
        <p:txBody>
          <a:bodyPr/>
          <a:lstStyle>
            <a:lvl1pPr marL="0" indent="0">
              <a:buFontTx/>
              <a:buNone/>
              <a:defRPr/>
            </a:lvl1pPr>
          </a:lstStyle>
          <a:p>
            <a:r>
              <a:rPr lang="en-GB"/>
              <a:t>Click to edit Master subtitle style</a:t>
            </a:r>
          </a:p>
        </p:txBody>
      </p:sp>
    </p:spTree>
    <p:extLst>
      <p:ext uri="{BB962C8B-B14F-4D97-AF65-F5344CB8AC3E}">
        <p14:creationId xmlns:p14="http://schemas.microsoft.com/office/powerpoint/2010/main" val="3976780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2215133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784281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2915902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3646054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1868404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32481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2019/5/9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2194776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1191516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1711351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7" y="344489"/>
            <a:ext cx="2041525" cy="55435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5940" y="344489"/>
            <a:ext cx="5976937" cy="55435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94169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2019/5/9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2019/5/9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2019/5/9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2019/5/9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2019/5/9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2019/5/9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2019/5/9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8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3366"/>
              </a:solidFill>
            </a:endParaRPr>
          </a:p>
        </p:txBody>
      </p:sp>
      <p:sp>
        <p:nvSpPr>
          <p:cNvPr id="28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3366"/>
              </a:solidFill>
            </a:endParaRPr>
          </a:p>
        </p:txBody>
      </p:sp>
      <p:sp>
        <p:nvSpPr>
          <p:cNvPr id="28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EF6A0372-F7AE-4951-BE5B-F378B35C75EE}" type="slidenum">
              <a:rPr lang="en-US" altLang="ja-JP">
                <a:solidFill>
                  <a:srgbClr val="003366"/>
                </a:solidFill>
              </a:rPr>
              <a:pPr fontAlgn="base">
                <a:spcBef>
                  <a:spcPct val="0"/>
                </a:spcBef>
                <a:spcAft>
                  <a:spcPct val="0"/>
                </a:spcAft>
                <a:defRPr/>
              </a:pPr>
              <a:t>‹#›</a:t>
            </a:fld>
            <a:endParaRPr lang="en-US" altLang="ja-JP">
              <a:solidFill>
                <a:srgbClr val="003366"/>
              </a:solidFill>
            </a:endParaRPr>
          </a:p>
        </p:txBody>
      </p:sp>
    </p:spTree>
    <p:extLst>
      <p:ext uri="{BB962C8B-B14F-4D97-AF65-F5344CB8AC3E}">
        <p14:creationId xmlns:p14="http://schemas.microsoft.com/office/powerpoint/2010/main" val="1124455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844551" y="344488"/>
            <a:ext cx="7624763" cy="73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a:t>Click to edit Master title style</a:t>
            </a:r>
          </a:p>
        </p:txBody>
      </p:sp>
      <p:sp>
        <p:nvSpPr>
          <p:cNvPr id="1028" name="Rectangle 4"/>
          <p:cNvSpPr>
            <a:spLocks noGrp="1" noChangeArrowheads="1"/>
          </p:cNvSpPr>
          <p:nvPr>
            <p:ph type="body" idx="1"/>
          </p:nvPr>
        </p:nvSpPr>
        <p:spPr bwMode="auto">
          <a:xfrm>
            <a:off x="515938" y="1600200"/>
            <a:ext cx="8170862" cy="428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a:t>Click to edit Master text styles</a:t>
            </a:r>
          </a:p>
          <a:p>
            <a:pPr lvl="1"/>
            <a:r>
              <a:rPr lang="en-GB" altLang="ja-JP"/>
              <a:t>Second level</a:t>
            </a:r>
          </a:p>
          <a:p>
            <a:pPr lvl="2"/>
            <a:r>
              <a:rPr lang="en-GB" altLang="ja-JP"/>
              <a:t>Third level</a:t>
            </a:r>
          </a:p>
          <a:p>
            <a:pPr lvl="3"/>
            <a:r>
              <a:rPr lang="en-GB" altLang="ja-JP"/>
              <a:t>Fourth level</a:t>
            </a:r>
          </a:p>
          <a:p>
            <a:pPr lvl="4"/>
            <a:r>
              <a:rPr lang="en-GB" altLang="ja-JP"/>
              <a:t>Fifth level</a:t>
            </a:r>
          </a:p>
        </p:txBody>
      </p:sp>
      <p:sp>
        <p:nvSpPr>
          <p:cNvPr id="92166" name="Rectangle 6"/>
          <p:cNvSpPr>
            <a:spLocks noGrp="1" noChangeArrowheads="1"/>
          </p:cNvSpPr>
          <p:nvPr>
            <p:ph type="ftr" sz="quarter" idx="3"/>
          </p:nvPr>
        </p:nvSpPr>
        <p:spPr bwMode="auto">
          <a:xfrm>
            <a:off x="469900" y="-127000"/>
            <a:ext cx="5843588" cy="4714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smtClean="0">
                <a:solidFill>
                  <a:srgbClr val="BDB2A4"/>
                </a:solidFill>
                <a:ea typeface="ＭＳ Ｐゴシック" pitchFamily="50" charset="-128"/>
              </a:defRPr>
            </a:lvl1pPr>
          </a:lstStyle>
          <a:p>
            <a:pPr fontAlgn="base">
              <a:spcBef>
                <a:spcPct val="0"/>
              </a:spcBef>
              <a:spcAft>
                <a:spcPct val="0"/>
              </a:spcAft>
              <a:defRPr/>
            </a:pPr>
            <a:endParaRPr kumimoji="0" lang="ja-JP" altLang="en-US" dirty="0"/>
          </a:p>
        </p:txBody>
      </p:sp>
    </p:spTree>
    <p:extLst>
      <p:ext uri="{BB962C8B-B14F-4D97-AF65-F5344CB8AC3E}">
        <p14:creationId xmlns:p14="http://schemas.microsoft.com/office/powerpoint/2010/main" val="3645380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defRPr>
      </a:lvl2pPr>
      <a:lvl3pPr algn="l" rtl="0" eaLnBrk="0" fontAlgn="base" hangingPunct="0">
        <a:lnSpc>
          <a:spcPct val="90000"/>
        </a:lnSpc>
        <a:spcBef>
          <a:spcPct val="0"/>
        </a:spcBef>
        <a:spcAft>
          <a:spcPct val="0"/>
        </a:spcAft>
        <a:defRPr sz="3200">
          <a:solidFill>
            <a:schemeClr val="tx1"/>
          </a:solidFill>
          <a:latin typeface="Verdana" pitchFamily="34" charset="0"/>
        </a:defRPr>
      </a:lvl3pPr>
      <a:lvl4pPr algn="l" rtl="0" eaLnBrk="0" fontAlgn="base" hangingPunct="0">
        <a:lnSpc>
          <a:spcPct val="90000"/>
        </a:lnSpc>
        <a:spcBef>
          <a:spcPct val="0"/>
        </a:spcBef>
        <a:spcAft>
          <a:spcPct val="0"/>
        </a:spcAft>
        <a:defRPr sz="3200">
          <a:solidFill>
            <a:schemeClr val="tx1"/>
          </a:solidFill>
          <a:latin typeface="Verdana" pitchFamily="34" charset="0"/>
        </a:defRPr>
      </a:lvl4pPr>
      <a:lvl5pPr algn="l" rtl="0" eaLnBrk="0" fontAlgn="base" hangingPunct="0">
        <a:lnSpc>
          <a:spcPct val="90000"/>
        </a:lnSpc>
        <a:spcBef>
          <a:spcPct val="0"/>
        </a:spcBef>
        <a:spcAft>
          <a:spcPct val="0"/>
        </a:spcAft>
        <a:defRPr sz="3200">
          <a:solidFill>
            <a:schemeClr val="tx1"/>
          </a:solidFill>
          <a:latin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fontAlgn="base">
        <a:spcBef>
          <a:spcPct val="20000"/>
        </a:spcBef>
        <a:spcAft>
          <a:spcPct val="0"/>
        </a:spcAft>
        <a:buClr>
          <a:srgbClr val="ECCCDA"/>
        </a:buClr>
        <a:buChar char="•"/>
        <a:defRPr sz="1400">
          <a:solidFill>
            <a:srgbClr val="001965"/>
          </a:solidFill>
          <a:latin typeface="+mn-lt"/>
        </a:defRPr>
      </a:lvl6pPr>
      <a:lvl7pPr marL="2971800" indent="-228600" algn="l" rtl="0" fontAlgn="base">
        <a:spcBef>
          <a:spcPct val="20000"/>
        </a:spcBef>
        <a:spcAft>
          <a:spcPct val="0"/>
        </a:spcAft>
        <a:buClr>
          <a:srgbClr val="ECCCDA"/>
        </a:buClr>
        <a:buChar char="•"/>
        <a:defRPr sz="1400">
          <a:solidFill>
            <a:srgbClr val="001965"/>
          </a:solidFill>
          <a:latin typeface="+mn-lt"/>
        </a:defRPr>
      </a:lvl7pPr>
      <a:lvl8pPr marL="3429000" indent="-228600" algn="l" rtl="0" fontAlgn="base">
        <a:spcBef>
          <a:spcPct val="20000"/>
        </a:spcBef>
        <a:spcAft>
          <a:spcPct val="0"/>
        </a:spcAft>
        <a:buClr>
          <a:srgbClr val="ECCCDA"/>
        </a:buClr>
        <a:buChar char="•"/>
        <a:defRPr sz="1400">
          <a:solidFill>
            <a:srgbClr val="001965"/>
          </a:solidFill>
          <a:latin typeface="+mn-lt"/>
        </a:defRPr>
      </a:lvl8pPr>
      <a:lvl9pPr marL="3886200" indent="-228600"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23528" y="1904059"/>
            <a:ext cx="8568952" cy="1938992"/>
          </a:xfrm>
          <a:prstGeom prst="rect">
            <a:avLst/>
          </a:prstGeom>
          <a:noFill/>
          <a:ln w="25400">
            <a:noFill/>
            <a:miter lim="800000"/>
            <a:headEnd/>
            <a:tailEnd/>
          </a:ln>
          <a:effectLst/>
        </p:spPr>
        <p:txBody>
          <a:bodyPr wrap="square">
            <a:spAutoFit/>
          </a:bodyPr>
          <a:lstStyle/>
          <a:p>
            <a:pPr algn="ctr"/>
            <a:r>
              <a:rPr lang="ja-JP" altLang="ja-JP" sz="4000" b="1" dirty="0">
                <a:solidFill>
                  <a:srgbClr val="FF0000"/>
                </a:solidFill>
                <a:effectLst>
                  <a:outerShdw blurRad="38100" dist="38100" dir="2700000" algn="tl">
                    <a:srgbClr val="000000">
                      <a:alpha val="43137"/>
                    </a:srgbClr>
                  </a:outerShdw>
                </a:effectLst>
              </a:rPr>
              <a:t>２型糖尿病に</a:t>
            </a:r>
            <a:r>
              <a:rPr lang="ja-JP" altLang="ja-JP" sz="4000" b="1" dirty="0" smtClean="0">
                <a:solidFill>
                  <a:srgbClr val="FF0000"/>
                </a:solidFill>
                <a:effectLst>
                  <a:outerShdw blurRad="38100" dist="38100" dir="2700000" algn="tl">
                    <a:srgbClr val="000000">
                      <a:alpha val="43137"/>
                    </a:srgbClr>
                  </a:outerShdw>
                </a:effectLst>
              </a:rPr>
              <a:t>おける</a:t>
            </a:r>
            <a:r>
              <a:rPr lang="ja-JP" altLang="en-US" sz="4000" b="1" dirty="0" smtClean="0">
                <a:solidFill>
                  <a:srgbClr val="FF0000"/>
                </a:solidFill>
                <a:effectLst>
                  <a:outerShdw blurRad="38100" dist="38100" dir="2700000" algn="tl">
                    <a:srgbClr val="000000">
                      <a:alpha val="43137"/>
                    </a:srgbClr>
                  </a:outerShdw>
                </a:effectLst>
              </a:rPr>
              <a:t>デュラグルチド　　</a:t>
            </a:r>
            <a:r>
              <a:rPr lang="ja-JP" altLang="ja-JP" sz="4000" b="1" dirty="0" smtClean="0">
                <a:solidFill>
                  <a:srgbClr val="FF0000"/>
                </a:solidFill>
                <a:effectLst>
                  <a:outerShdw blurRad="38100" dist="38100" dir="2700000" algn="tl">
                    <a:srgbClr val="000000">
                      <a:alpha val="43137"/>
                    </a:srgbClr>
                  </a:outerShdw>
                </a:effectLst>
              </a:rPr>
              <a:t>投与前後</a:t>
            </a:r>
            <a:r>
              <a:rPr lang="ja-JP" altLang="ja-JP" sz="4000" b="1" dirty="0">
                <a:solidFill>
                  <a:srgbClr val="FF0000"/>
                </a:solidFill>
                <a:effectLst>
                  <a:outerShdw blurRad="38100" dist="38100" dir="2700000" algn="tl">
                    <a:srgbClr val="000000">
                      <a:alpha val="43137"/>
                    </a:srgbClr>
                  </a:outerShdw>
                </a:effectLst>
              </a:rPr>
              <a:t>の臨床管理指標と血管指標</a:t>
            </a:r>
            <a:r>
              <a:rPr lang="en-US" altLang="ja-JP" sz="4000" b="1" dirty="0">
                <a:solidFill>
                  <a:srgbClr val="FF0000"/>
                </a:solidFill>
                <a:effectLst>
                  <a:outerShdw blurRad="38100" dist="38100" dir="2700000" algn="tl">
                    <a:srgbClr val="000000">
                      <a:alpha val="43137"/>
                    </a:srgbClr>
                  </a:outerShdw>
                </a:effectLst>
              </a:rPr>
              <a:t>(AVI</a:t>
            </a:r>
            <a:r>
              <a:rPr lang="ja-JP" altLang="ja-JP" sz="4000" b="1" dirty="0" err="1">
                <a:solidFill>
                  <a:srgbClr val="FF0000"/>
                </a:solidFill>
                <a:effectLst>
                  <a:outerShdw blurRad="38100" dist="38100" dir="2700000" algn="tl">
                    <a:srgbClr val="000000">
                      <a:alpha val="43137"/>
                    </a:srgbClr>
                  </a:outerShdw>
                </a:effectLst>
              </a:rPr>
              <a:t>，</a:t>
            </a:r>
            <a:r>
              <a:rPr lang="en-US" altLang="ja-JP" sz="4000" b="1" dirty="0">
                <a:solidFill>
                  <a:srgbClr val="FF0000"/>
                </a:solidFill>
                <a:effectLst>
                  <a:outerShdw blurRad="38100" dist="38100" dir="2700000" algn="tl">
                    <a:srgbClr val="000000">
                      <a:alpha val="43137"/>
                    </a:srgbClr>
                  </a:outerShdw>
                </a:effectLst>
              </a:rPr>
              <a:t>API</a:t>
            </a:r>
            <a:r>
              <a:rPr lang="en-US" altLang="ja-JP" sz="4000" b="1" dirty="0" smtClean="0">
                <a:solidFill>
                  <a:srgbClr val="FF0000"/>
                </a:solidFill>
                <a:effectLst>
                  <a:outerShdw blurRad="38100" dist="38100" dir="2700000" algn="tl">
                    <a:srgbClr val="000000">
                      <a:alpha val="43137"/>
                    </a:srgbClr>
                  </a:outerShdw>
                </a:effectLst>
              </a:rPr>
              <a:t>)</a:t>
            </a:r>
            <a:r>
              <a:rPr lang="ja-JP" altLang="ja-JP" sz="4000" b="1" dirty="0" smtClean="0">
                <a:solidFill>
                  <a:srgbClr val="FF0000"/>
                </a:solidFill>
                <a:effectLst>
                  <a:outerShdw blurRad="38100" dist="38100" dir="2700000" algn="tl">
                    <a:srgbClr val="000000">
                      <a:alpha val="43137"/>
                    </a:srgbClr>
                  </a:outerShdw>
                </a:effectLst>
              </a:rPr>
              <a:t>の検討</a:t>
            </a:r>
            <a:endParaRPr lang="ja-JP" altLang="ja-JP" sz="4000" b="1" dirty="0">
              <a:solidFill>
                <a:srgbClr val="FF0000"/>
              </a:solidFill>
              <a:effectLst>
                <a:outerShdw blurRad="38100" dist="38100" dir="2700000" algn="tl">
                  <a:srgbClr val="000000">
                    <a:alpha val="43137"/>
                  </a:srgbClr>
                </a:outerShdw>
              </a:effectLst>
            </a:endParaRPr>
          </a:p>
        </p:txBody>
      </p:sp>
      <p:sp>
        <p:nvSpPr>
          <p:cNvPr id="5129" name="Rectangle 9"/>
          <p:cNvSpPr>
            <a:spLocks noChangeArrowheads="1"/>
          </p:cNvSpPr>
          <p:nvPr/>
        </p:nvSpPr>
        <p:spPr bwMode="auto">
          <a:xfrm>
            <a:off x="395536" y="4293096"/>
            <a:ext cx="8280920" cy="2000548"/>
          </a:xfrm>
          <a:prstGeom prst="rect">
            <a:avLst/>
          </a:prstGeom>
          <a:noFill/>
          <a:ln w="25400">
            <a:noFill/>
            <a:miter lim="800000"/>
            <a:headEnd/>
            <a:tailEnd/>
          </a:ln>
          <a:effectLst/>
        </p:spPr>
        <p:txBody>
          <a:bodyPr wrap="square">
            <a:spAutoFit/>
          </a:bodyPr>
          <a:lstStyle/>
          <a:p>
            <a:pPr algn="ctr">
              <a:lnSpc>
                <a:spcPct val="50000"/>
              </a:lnSpc>
              <a:spcBef>
                <a:spcPct val="50000"/>
              </a:spcBef>
            </a:pPr>
            <a:endParaRPr lang="en-US" altLang="ja-JP" sz="3200" b="1" dirty="0" smtClean="0">
              <a:solidFill>
                <a:prstClr val="black"/>
              </a:solidFill>
              <a:effectLst>
                <a:outerShdw blurRad="38100" dist="38100" dir="2700000" algn="tl">
                  <a:srgbClr val="000000">
                    <a:alpha val="43137"/>
                  </a:srgbClr>
                </a:outerShdw>
              </a:effectLst>
            </a:endParaRPr>
          </a:p>
          <a:p>
            <a:pPr algn="ctr"/>
            <a:r>
              <a:rPr lang="ja-JP" altLang="ja-JP" sz="2800" b="1" dirty="0"/>
              <a:t>大竹啓之、的場玲恵、坂下杏奈</a:t>
            </a:r>
            <a:r>
              <a:rPr lang="ja-JP" altLang="ja-JP" sz="2800" b="1" dirty="0" smtClean="0"/>
              <a:t>、</a:t>
            </a:r>
            <a:endParaRPr lang="en-US" altLang="ja-JP" sz="2800" b="1" dirty="0" smtClean="0"/>
          </a:p>
          <a:p>
            <a:pPr algn="ctr"/>
            <a:r>
              <a:rPr lang="ja-JP" altLang="ja-JP" sz="2800" b="1" dirty="0" smtClean="0"/>
              <a:t>山崎</a:t>
            </a:r>
            <a:r>
              <a:rPr lang="ja-JP" altLang="ja-JP" sz="2800" b="1" dirty="0"/>
              <a:t>悠理子</a:t>
            </a:r>
            <a:r>
              <a:rPr lang="ja-JP" altLang="ja-JP" sz="2800" b="1" dirty="0" smtClean="0"/>
              <a:t>、梅原</a:t>
            </a:r>
            <a:r>
              <a:rPr lang="ja-JP" altLang="ja-JP" sz="2800" b="1" dirty="0"/>
              <a:t>敏弘</a:t>
            </a:r>
            <a:r>
              <a:rPr lang="ja-JP" altLang="ja-JP" sz="2800" b="1" dirty="0" smtClean="0"/>
              <a:t>、皆川</a:t>
            </a:r>
            <a:r>
              <a:rPr lang="ja-JP" altLang="ja-JP" sz="2800" b="1" dirty="0"/>
              <a:t>真哉</a:t>
            </a:r>
            <a:r>
              <a:rPr lang="ja-JP" altLang="ja-JP" sz="2800" b="1" dirty="0" smtClean="0"/>
              <a:t>、松田</a:t>
            </a:r>
            <a:r>
              <a:rPr lang="ja-JP" altLang="ja-JP" sz="2800" b="1" dirty="0"/>
              <a:t>昌文</a:t>
            </a:r>
          </a:p>
          <a:p>
            <a:pPr algn="ctr"/>
            <a:endParaRPr lang="ja-JP" altLang="ja-JP" sz="2800" b="1" dirty="0"/>
          </a:p>
          <a:p>
            <a:pPr algn="ctr"/>
            <a:r>
              <a:rPr lang="ja-JP" altLang="ja-JP" sz="2400" b="1" dirty="0"/>
              <a:t>埼玉医科大学総合医療センター　</a:t>
            </a:r>
            <a:r>
              <a:rPr lang="ja-JP" altLang="en-US" sz="2400" b="1" dirty="0"/>
              <a:t>　</a:t>
            </a:r>
            <a:r>
              <a:rPr lang="ja-JP" altLang="ja-JP" sz="2400" b="1" dirty="0" smtClean="0"/>
              <a:t>内分泌</a:t>
            </a:r>
            <a:r>
              <a:rPr lang="ja-JP" altLang="ja-JP" sz="2400" b="1" dirty="0"/>
              <a:t>・糖尿病</a:t>
            </a:r>
            <a:r>
              <a:rPr lang="ja-JP" altLang="ja-JP" sz="2400" b="1" dirty="0" smtClean="0"/>
              <a:t>内科</a:t>
            </a:r>
            <a:endParaRPr lang="ja-JP" altLang="ja-JP" sz="2400" b="1" dirty="0"/>
          </a:p>
        </p:txBody>
      </p:sp>
      <p:sp>
        <p:nvSpPr>
          <p:cNvPr id="9" name="テキスト ボックス 8"/>
          <p:cNvSpPr txBox="1"/>
          <p:nvPr/>
        </p:nvSpPr>
        <p:spPr>
          <a:xfrm>
            <a:off x="4283968" y="166360"/>
            <a:ext cx="4392488" cy="923330"/>
          </a:xfrm>
          <a:prstGeom prst="rect">
            <a:avLst/>
          </a:prstGeom>
          <a:noFill/>
        </p:spPr>
        <p:txBody>
          <a:bodyPr wrap="square" rtlCol="0">
            <a:spAutoFit/>
          </a:bodyPr>
          <a:lstStyle/>
          <a:p>
            <a:r>
              <a:rPr lang="ja-JP" altLang="en-US" b="1" dirty="0" smtClean="0"/>
              <a:t>第</a:t>
            </a:r>
            <a:r>
              <a:rPr lang="en-US" altLang="ja-JP" b="1" dirty="0" smtClean="0"/>
              <a:t>62</a:t>
            </a:r>
            <a:r>
              <a:rPr lang="ja-JP" altLang="en-US" b="1" dirty="0" smtClean="0"/>
              <a:t>回日本糖尿病学会総会　</a:t>
            </a:r>
            <a:endParaRPr lang="en-US" altLang="ja-JP" b="1" dirty="0" smtClean="0"/>
          </a:p>
          <a:p>
            <a:r>
              <a:rPr lang="ja-JP" altLang="en-US" b="1" dirty="0" smtClean="0"/>
              <a:t>せん</a:t>
            </a:r>
            <a:r>
              <a:rPr lang="ja-JP" altLang="en-US" b="1" dirty="0" err="1" smtClean="0"/>
              <a:t>たい</a:t>
            </a:r>
            <a:r>
              <a:rPr lang="ja-JP" altLang="en-US" b="1" dirty="0" smtClean="0"/>
              <a:t>メディアテーク　</a:t>
            </a:r>
            <a:r>
              <a:rPr lang="en-US" altLang="ja-JP" b="1" dirty="0" smtClean="0"/>
              <a:t>5F </a:t>
            </a:r>
            <a:r>
              <a:rPr lang="ja-JP" altLang="en-US" b="1" dirty="0" smtClean="0"/>
              <a:t>ギャラリー</a:t>
            </a:r>
            <a:r>
              <a:rPr lang="en-US" altLang="ja-JP" b="1" dirty="0" smtClean="0"/>
              <a:t>3300</a:t>
            </a:r>
            <a:r>
              <a:rPr lang="ja-JP" altLang="en-US" b="1" dirty="0" smtClean="0"/>
              <a:t>　</a:t>
            </a:r>
            <a:endParaRPr lang="en-US" altLang="ja-JP" b="1" dirty="0" smtClean="0"/>
          </a:p>
          <a:p>
            <a:r>
              <a:rPr lang="ja-JP" altLang="en-US" b="1" dirty="0" smtClean="0"/>
              <a:t>令和元年</a:t>
            </a:r>
            <a:r>
              <a:rPr lang="en-US" altLang="ja-JP" b="1" dirty="0"/>
              <a:t>5</a:t>
            </a:r>
            <a:r>
              <a:rPr lang="ja-JP" altLang="en-US" b="1" dirty="0" smtClean="0"/>
              <a:t>月</a:t>
            </a:r>
            <a:r>
              <a:rPr lang="en-US" altLang="ja-JP" b="1" dirty="0" smtClean="0"/>
              <a:t>24</a:t>
            </a:r>
            <a:r>
              <a:rPr lang="ja-JP" altLang="en-US" b="1" dirty="0" smtClean="0"/>
              <a:t>日（金）</a:t>
            </a:r>
            <a:r>
              <a:rPr lang="en-US" altLang="ja-JP" b="1" dirty="0" smtClean="0"/>
              <a:t>    </a:t>
            </a:r>
            <a:r>
              <a:rPr kumimoji="1" lang="en-US" altLang="ja-JP" b="1" dirty="0" smtClean="0"/>
              <a:t>11:00</a:t>
            </a:r>
            <a:r>
              <a:rPr kumimoji="1" lang="ja-JP" altLang="en-US" b="1" dirty="0" smtClean="0"/>
              <a:t>～</a:t>
            </a:r>
            <a:r>
              <a:rPr lang="en-US" altLang="ja-JP" b="1" dirty="0" smtClean="0"/>
              <a:t>11</a:t>
            </a:r>
            <a:r>
              <a:rPr kumimoji="1" lang="en-US" altLang="ja-JP" b="1" dirty="0" smtClean="0"/>
              <a:t>:25</a:t>
            </a:r>
            <a:endParaRPr kumimoji="1" lang="ja-JP" altLang="en-US" b="1" dirty="0"/>
          </a:p>
        </p:txBody>
      </p:sp>
      <p:pic>
        <p:nvPicPr>
          <p:cNvPr id="10" name="Picture 2" descr="埋め込み画像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6360"/>
            <a:ext cx="1202559" cy="111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2267744" y="324468"/>
            <a:ext cx="1776448" cy="707886"/>
          </a:xfrm>
          <a:prstGeom prst="rect">
            <a:avLst/>
          </a:prstGeom>
        </p:spPr>
        <p:txBody>
          <a:bodyPr wrap="none">
            <a:spAutoFit/>
          </a:bodyPr>
          <a:lstStyle/>
          <a:p>
            <a:pPr algn="ctr"/>
            <a:r>
              <a:rPr lang="ja-JP" altLang="en-US" sz="2000" b="1" dirty="0" smtClean="0"/>
              <a:t>動脈硬化症</a:t>
            </a:r>
            <a:r>
              <a:rPr lang="en-US" altLang="ja-JP" sz="2000" b="1" dirty="0"/>
              <a:t>5</a:t>
            </a:r>
            <a:r>
              <a:rPr lang="ja-JP" altLang="en-US" sz="2000" b="1" dirty="0"/>
              <a:t>　</a:t>
            </a:r>
            <a:endParaRPr lang="en-US" altLang="ja-JP" sz="2000" b="1" dirty="0" smtClean="0"/>
          </a:p>
          <a:p>
            <a:pPr algn="ctr"/>
            <a:r>
              <a:rPr lang="en-US" altLang="ja-JP" sz="2000" b="1" dirty="0" smtClean="0"/>
              <a:t>Ⅱ-P-316</a:t>
            </a:r>
            <a:endParaRPr lang="ja-JP" altLang="en-US" sz="2000" b="1" dirty="0"/>
          </a:p>
        </p:txBody>
      </p:sp>
      <p:sp>
        <p:nvSpPr>
          <p:cNvPr id="3" name="正方形/長方形 2"/>
          <p:cNvSpPr/>
          <p:nvPr/>
        </p:nvSpPr>
        <p:spPr>
          <a:xfrm>
            <a:off x="3851920" y="1037484"/>
            <a:ext cx="5040560" cy="646331"/>
          </a:xfrm>
          <a:prstGeom prst="rect">
            <a:avLst/>
          </a:prstGeom>
        </p:spPr>
        <p:txBody>
          <a:bodyPr wrap="square">
            <a:spAutoFit/>
          </a:bodyPr>
          <a:lstStyle/>
          <a:p>
            <a:r>
              <a:rPr lang="ja-JP" altLang="en-US" dirty="0" smtClean="0"/>
              <a:t>発表</a:t>
            </a:r>
            <a:r>
              <a:rPr lang="en-US" altLang="ja-JP" dirty="0" smtClean="0"/>
              <a:t>3</a:t>
            </a:r>
            <a:r>
              <a:rPr lang="ja-JP" altLang="en-US" dirty="0" smtClean="0"/>
              <a:t>分　討論</a:t>
            </a:r>
            <a:r>
              <a:rPr lang="en-US" altLang="ja-JP" dirty="0" smtClean="0"/>
              <a:t>2</a:t>
            </a:r>
            <a:r>
              <a:rPr lang="ja-JP" altLang="en-US" dirty="0" smtClean="0"/>
              <a:t>分</a:t>
            </a:r>
            <a:endParaRPr lang="en-US" altLang="ja-JP" dirty="0" smtClean="0"/>
          </a:p>
          <a:p>
            <a:r>
              <a:rPr lang="ja-JP" altLang="en-US" dirty="0" smtClean="0"/>
              <a:t>発表</a:t>
            </a:r>
            <a:r>
              <a:rPr lang="ja-JP" altLang="en-US" dirty="0"/>
              <a:t>データ登録期限： </a:t>
            </a:r>
            <a:r>
              <a:rPr lang="en-US" altLang="ja-JP" dirty="0"/>
              <a:t>2019</a:t>
            </a:r>
            <a:r>
              <a:rPr lang="ja-JP" altLang="en-US" dirty="0"/>
              <a:t>年</a:t>
            </a:r>
            <a:r>
              <a:rPr lang="en-US" altLang="ja-JP" dirty="0"/>
              <a:t>5</a:t>
            </a:r>
            <a:r>
              <a:rPr lang="ja-JP" altLang="en-US" dirty="0"/>
              <a:t>月</a:t>
            </a:r>
            <a:r>
              <a:rPr lang="en-US" altLang="ja-JP" dirty="0"/>
              <a:t>13</a:t>
            </a:r>
            <a:r>
              <a:rPr lang="ja-JP" altLang="en-US" dirty="0"/>
              <a:t>日 </a:t>
            </a:r>
            <a:r>
              <a:rPr lang="en-US" altLang="ja-JP" dirty="0"/>
              <a:t>17</a:t>
            </a:r>
            <a:r>
              <a:rPr lang="ja-JP" altLang="en-US" dirty="0"/>
              <a:t>時</a:t>
            </a:r>
            <a:r>
              <a:rPr lang="en-US" altLang="ja-JP" dirty="0"/>
              <a:t>00</a:t>
            </a:r>
            <a:r>
              <a:rPr lang="ja-JP" altLang="en-US" dirty="0"/>
              <a:t>分 </a:t>
            </a:r>
          </a:p>
        </p:txBody>
      </p:sp>
    </p:spTree>
    <p:extLst>
      <p:ext uri="{BB962C8B-B14F-4D97-AF65-F5344CB8AC3E}">
        <p14:creationId xmlns:p14="http://schemas.microsoft.com/office/powerpoint/2010/main" val="64427620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a:graphicFrameLocks/>
          </p:cNvGraphicFramePr>
          <p:nvPr>
            <p:extLst>
              <p:ext uri="{D42A27DB-BD31-4B8C-83A1-F6EECF244321}">
                <p14:modId xmlns:p14="http://schemas.microsoft.com/office/powerpoint/2010/main" val="3412439738"/>
              </p:ext>
            </p:extLst>
          </p:nvPr>
        </p:nvGraphicFramePr>
        <p:xfrm>
          <a:off x="4779369" y="1333110"/>
          <a:ext cx="3612358" cy="4639765"/>
        </p:xfrm>
        <a:graphic>
          <a:graphicData uri="http://schemas.openxmlformats.org/drawingml/2006/chart">
            <c:chart xmlns:c="http://schemas.openxmlformats.org/drawingml/2006/chart" xmlns:r="http://schemas.openxmlformats.org/officeDocument/2006/relationships" r:id="rId3"/>
          </a:graphicData>
        </a:graphic>
      </p:graphicFrame>
      <p:sp>
        <p:nvSpPr>
          <p:cNvPr id="22" name="正方形/長方形 21"/>
          <p:cNvSpPr/>
          <p:nvPr/>
        </p:nvSpPr>
        <p:spPr>
          <a:xfrm>
            <a:off x="131187" y="44115"/>
            <a:ext cx="1088760" cy="523220"/>
          </a:xfrm>
          <a:prstGeom prst="rect">
            <a:avLst/>
          </a:prstGeom>
        </p:spPr>
        <p:txBody>
          <a:bodyPr wrap="none">
            <a:spAutoFit/>
          </a:bodyPr>
          <a:lstStyle/>
          <a:p>
            <a:r>
              <a:rPr lang="ja-JP" altLang="en-US" sz="2800" b="1" dirty="0" smtClean="0">
                <a:solidFill>
                  <a:srgbClr val="FF0000"/>
                </a:solidFill>
                <a:effectLst>
                  <a:outerShdw blurRad="38100" dist="38100" dir="2700000" algn="tl">
                    <a:srgbClr val="000000">
                      <a:alpha val="43137"/>
                    </a:srgbClr>
                  </a:outerShdw>
                </a:effectLst>
              </a:rPr>
              <a:t>結果</a:t>
            </a:r>
            <a:r>
              <a:rPr lang="en-US" altLang="ja-JP" sz="2800" b="1" dirty="0">
                <a:solidFill>
                  <a:srgbClr val="FF0000"/>
                </a:solidFill>
                <a:effectLst>
                  <a:outerShdw blurRad="38100" dist="38100" dir="2700000" algn="tl">
                    <a:srgbClr val="000000">
                      <a:alpha val="43137"/>
                    </a:srgbClr>
                  </a:outerShdw>
                </a:effectLst>
              </a:rPr>
              <a:t>2</a:t>
            </a:r>
            <a:endParaRPr lang="ja-JP" altLang="en-US" sz="2800" dirty="0"/>
          </a:p>
        </p:txBody>
      </p:sp>
      <p:sp>
        <p:nvSpPr>
          <p:cNvPr id="17" name="正方形/長方形 16"/>
          <p:cNvSpPr/>
          <p:nvPr/>
        </p:nvSpPr>
        <p:spPr>
          <a:xfrm>
            <a:off x="2687556" y="1331476"/>
            <a:ext cx="417102" cy="369332"/>
          </a:xfrm>
          <a:prstGeom prst="rect">
            <a:avLst/>
          </a:prstGeom>
        </p:spPr>
        <p:txBody>
          <a:bodyPr wrap="none">
            <a:spAutoFit/>
          </a:bodyPr>
          <a:lstStyle/>
          <a:p>
            <a:r>
              <a:rPr lang="en-US" altLang="ja-JP" b="1" dirty="0"/>
              <a:t>※</a:t>
            </a:r>
            <a:endParaRPr lang="ja-JP" altLang="en-US" dirty="0"/>
          </a:p>
        </p:txBody>
      </p:sp>
      <p:sp>
        <p:nvSpPr>
          <p:cNvPr id="20" name="テキスト ボックス 19"/>
          <p:cNvSpPr txBox="1"/>
          <p:nvPr/>
        </p:nvSpPr>
        <p:spPr>
          <a:xfrm>
            <a:off x="1500808" y="5704537"/>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21" name="テキスト ボックス 20"/>
          <p:cNvSpPr txBox="1"/>
          <p:nvPr/>
        </p:nvSpPr>
        <p:spPr>
          <a:xfrm>
            <a:off x="2687556" y="5704537"/>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grpSp>
        <p:nvGrpSpPr>
          <p:cNvPr id="3" name="グループ化 2"/>
          <p:cNvGrpSpPr/>
          <p:nvPr/>
        </p:nvGrpSpPr>
        <p:grpSpPr>
          <a:xfrm>
            <a:off x="1841047" y="1772816"/>
            <a:ext cx="1506817" cy="288032"/>
            <a:chOff x="1841047" y="411458"/>
            <a:chExt cx="1506817" cy="288032"/>
          </a:xfrm>
        </p:grpSpPr>
        <p:cxnSp>
          <p:nvCxnSpPr>
            <p:cNvPr id="4" name="直線コネクタ 3"/>
            <p:cNvCxnSpPr/>
            <p:nvPr/>
          </p:nvCxnSpPr>
          <p:spPr>
            <a:xfrm>
              <a:off x="1841047" y="411458"/>
              <a:ext cx="15068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1841047" y="411458"/>
              <a:ext cx="0" cy="279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347864" y="419541"/>
              <a:ext cx="0" cy="279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テキスト ボックス 46"/>
          <p:cNvSpPr txBox="1"/>
          <p:nvPr/>
        </p:nvSpPr>
        <p:spPr>
          <a:xfrm>
            <a:off x="5796136" y="5704537"/>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48" name="テキスト ボックス 47"/>
          <p:cNvSpPr txBox="1"/>
          <p:nvPr/>
        </p:nvSpPr>
        <p:spPr>
          <a:xfrm>
            <a:off x="6804248" y="5704537"/>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sp>
        <p:nvSpPr>
          <p:cNvPr id="55" name="正方形/長方形 54"/>
          <p:cNvSpPr/>
          <p:nvPr/>
        </p:nvSpPr>
        <p:spPr>
          <a:xfrm>
            <a:off x="100924" y="6175309"/>
            <a:ext cx="1590756" cy="276999"/>
          </a:xfrm>
          <a:prstGeom prst="rect">
            <a:avLst/>
          </a:prstGeom>
        </p:spPr>
        <p:txBody>
          <a:bodyPr wrap="none">
            <a:spAutoFit/>
          </a:bodyPr>
          <a:lstStyle/>
          <a:p>
            <a:r>
              <a:rPr lang="en-US" altLang="ja-JP" sz="1200" b="1" dirty="0"/>
              <a:t>paired </a:t>
            </a:r>
            <a:r>
              <a:rPr lang="en-US" altLang="ja-JP" sz="1200" b="1" i="1" dirty="0" smtClean="0"/>
              <a:t>t</a:t>
            </a:r>
            <a:r>
              <a:rPr lang="en-US" altLang="ja-JP" sz="1200" b="1" dirty="0" smtClean="0"/>
              <a:t>-test vs before</a:t>
            </a:r>
            <a:endParaRPr lang="ja-JP" altLang="en-US" sz="1200" b="1" dirty="0"/>
          </a:p>
        </p:txBody>
      </p:sp>
      <p:sp>
        <p:nvSpPr>
          <p:cNvPr id="57" name="テキスト ボックス 56"/>
          <p:cNvSpPr txBox="1"/>
          <p:nvPr/>
        </p:nvSpPr>
        <p:spPr>
          <a:xfrm>
            <a:off x="588365" y="6464369"/>
            <a:ext cx="615874" cy="276999"/>
          </a:xfrm>
          <a:prstGeom prst="rect">
            <a:avLst/>
          </a:prstGeom>
          <a:noFill/>
        </p:spPr>
        <p:txBody>
          <a:bodyPr wrap="none" rtlCol="0">
            <a:spAutoFit/>
          </a:bodyPr>
          <a:lstStyle/>
          <a:p>
            <a:r>
              <a:rPr kumimoji="1" lang="en-US" altLang="ja-JP" sz="1200" b="1" dirty="0" smtClean="0"/>
              <a:t>P&lt;0.05</a:t>
            </a:r>
            <a:endParaRPr kumimoji="1" lang="ja-JP" altLang="en-US" sz="1200" b="1" dirty="0"/>
          </a:p>
        </p:txBody>
      </p:sp>
      <p:sp>
        <p:nvSpPr>
          <p:cNvPr id="58" name="正方形/長方形 57"/>
          <p:cNvSpPr/>
          <p:nvPr/>
        </p:nvSpPr>
        <p:spPr>
          <a:xfrm>
            <a:off x="319772" y="6464368"/>
            <a:ext cx="338554" cy="276999"/>
          </a:xfrm>
          <a:prstGeom prst="rect">
            <a:avLst/>
          </a:prstGeom>
        </p:spPr>
        <p:txBody>
          <a:bodyPr wrap="none">
            <a:spAutoFit/>
          </a:bodyPr>
          <a:lstStyle/>
          <a:p>
            <a:r>
              <a:rPr lang="en-US" altLang="ja-JP" sz="1200" b="1" dirty="0"/>
              <a:t>※</a:t>
            </a:r>
            <a:endParaRPr lang="ja-JP" altLang="en-US" sz="1200" b="1" dirty="0"/>
          </a:p>
        </p:txBody>
      </p:sp>
      <p:graphicFrame>
        <p:nvGraphicFramePr>
          <p:cNvPr id="24" name="グラフ 23"/>
          <p:cNvGraphicFramePr>
            <a:graphicFrameLocks/>
          </p:cNvGraphicFramePr>
          <p:nvPr>
            <p:extLst>
              <p:ext uri="{D42A27DB-BD31-4B8C-83A1-F6EECF244321}">
                <p14:modId xmlns:p14="http://schemas.microsoft.com/office/powerpoint/2010/main" val="256184973"/>
              </p:ext>
            </p:extLst>
          </p:nvPr>
        </p:nvGraphicFramePr>
        <p:xfrm>
          <a:off x="562845" y="1321662"/>
          <a:ext cx="3659981" cy="4651213"/>
        </p:xfrm>
        <a:graphic>
          <a:graphicData uri="http://schemas.openxmlformats.org/drawingml/2006/chart">
            <c:chart xmlns:c="http://schemas.openxmlformats.org/drawingml/2006/chart" xmlns:r="http://schemas.openxmlformats.org/officeDocument/2006/relationships" r:id="rId4"/>
          </a:graphicData>
        </a:graphic>
      </p:graphicFrame>
      <p:sp>
        <p:nvSpPr>
          <p:cNvPr id="28" name="テキスト ボックス 27"/>
          <p:cNvSpPr txBox="1"/>
          <p:nvPr/>
        </p:nvSpPr>
        <p:spPr>
          <a:xfrm>
            <a:off x="539552" y="1052736"/>
            <a:ext cx="492443" cy="276999"/>
          </a:xfrm>
          <a:prstGeom prst="rect">
            <a:avLst/>
          </a:prstGeom>
          <a:noFill/>
        </p:spPr>
        <p:txBody>
          <a:bodyPr wrap="none" rtlCol="0">
            <a:spAutoFit/>
          </a:bodyPr>
          <a:lstStyle/>
          <a:p>
            <a:r>
              <a:rPr kumimoji="1" lang="ja-JP" altLang="en-US" sz="1200" b="1" dirty="0" smtClean="0"/>
              <a:t>（％）</a:t>
            </a:r>
            <a:endParaRPr kumimoji="1" lang="ja-JP" altLang="en-US" sz="1200" b="1" dirty="0"/>
          </a:p>
        </p:txBody>
      </p:sp>
      <p:sp>
        <p:nvSpPr>
          <p:cNvPr id="29" name="テキスト ボックス 28"/>
          <p:cNvSpPr txBox="1"/>
          <p:nvPr/>
        </p:nvSpPr>
        <p:spPr>
          <a:xfrm>
            <a:off x="4788024" y="980728"/>
            <a:ext cx="519694" cy="276999"/>
          </a:xfrm>
          <a:prstGeom prst="rect">
            <a:avLst/>
          </a:prstGeom>
          <a:noFill/>
        </p:spPr>
        <p:txBody>
          <a:bodyPr wrap="none" rtlCol="0">
            <a:spAutoFit/>
          </a:bodyPr>
          <a:lstStyle/>
          <a:p>
            <a:r>
              <a:rPr kumimoji="1" lang="ja-JP" altLang="en-US" sz="1200" b="1" dirty="0" smtClean="0">
                <a:cs typeface="Times New Roman" panose="02020603050405020304" pitchFamily="18" charset="0"/>
              </a:rPr>
              <a:t>（ｋｇ）</a:t>
            </a:r>
            <a:endParaRPr kumimoji="1" lang="ja-JP" altLang="en-US" sz="1200" b="1" dirty="0">
              <a:cs typeface="Times New Roman" panose="02020603050405020304" pitchFamily="18" charset="0"/>
            </a:endParaRPr>
          </a:p>
        </p:txBody>
      </p:sp>
      <p:sp>
        <p:nvSpPr>
          <p:cNvPr id="30" name="テキスト ボックス 29"/>
          <p:cNvSpPr txBox="1"/>
          <p:nvPr/>
        </p:nvSpPr>
        <p:spPr>
          <a:xfrm>
            <a:off x="1965172" y="283295"/>
            <a:ext cx="1705916" cy="769441"/>
          </a:xfrm>
          <a:prstGeom prst="rect">
            <a:avLst/>
          </a:prstGeom>
          <a:noFill/>
        </p:spPr>
        <p:txBody>
          <a:bodyPr wrap="none" rtlCol="0">
            <a:spAutoFit/>
          </a:bodyPr>
          <a:lstStyle/>
          <a:p>
            <a:r>
              <a:rPr lang="en-US" altLang="ja-JP" sz="4400" b="1" dirty="0" smtClean="0"/>
              <a:t>HbA1c</a:t>
            </a:r>
            <a:endParaRPr kumimoji="1" lang="ja-JP" altLang="en-US" sz="4400" b="1" dirty="0"/>
          </a:p>
        </p:txBody>
      </p:sp>
      <p:sp>
        <p:nvSpPr>
          <p:cNvPr id="31" name="テキスト ボックス 30"/>
          <p:cNvSpPr txBox="1"/>
          <p:nvPr/>
        </p:nvSpPr>
        <p:spPr>
          <a:xfrm>
            <a:off x="5991918" y="283295"/>
            <a:ext cx="1316386" cy="769441"/>
          </a:xfrm>
          <a:prstGeom prst="rect">
            <a:avLst/>
          </a:prstGeom>
          <a:noFill/>
        </p:spPr>
        <p:txBody>
          <a:bodyPr wrap="none" rtlCol="0">
            <a:spAutoFit/>
          </a:bodyPr>
          <a:lstStyle/>
          <a:p>
            <a:r>
              <a:rPr lang="ja-JP" altLang="en-US" sz="4400" b="1" dirty="0"/>
              <a:t>体重</a:t>
            </a:r>
            <a:endParaRPr kumimoji="1" lang="ja-JP" altLang="en-US" sz="4400" b="1" dirty="0"/>
          </a:p>
        </p:txBody>
      </p:sp>
    </p:spTree>
    <p:extLst>
      <p:ext uri="{BB962C8B-B14F-4D97-AF65-F5344CB8AC3E}">
        <p14:creationId xmlns:p14="http://schemas.microsoft.com/office/powerpoint/2010/main" val="146269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p:cNvGraphicFramePr>
            <a:graphicFrameLocks/>
          </p:cNvGraphicFramePr>
          <p:nvPr>
            <p:extLst>
              <p:ext uri="{D42A27DB-BD31-4B8C-83A1-F6EECF244321}">
                <p14:modId xmlns:p14="http://schemas.microsoft.com/office/powerpoint/2010/main" val="2611483800"/>
              </p:ext>
            </p:extLst>
          </p:nvPr>
        </p:nvGraphicFramePr>
        <p:xfrm>
          <a:off x="621050" y="1539760"/>
          <a:ext cx="3698081" cy="4996615"/>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131187" y="44115"/>
            <a:ext cx="1088760" cy="523220"/>
          </a:xfrm>
          <a:prstGeom prst="rect">
            <a:avLst/>
          </a:prstGeom>
        </p:spPr>
        <p:txBody>
          <a:bodyPr wrap="none">
            <a:spAutoFit/>
          </a:bodyPr>
          <a:lstStyle/>
          <a:p>
            <a:r>
              <a:rPr lang="ja-JP" altLang="en-US" sz="2800" b="1" dirty="0" smtClean="0">
                <a:solidFill>
                  <a:srgbClr val="FF0000"/>
                </a:solidFill>
                <a:effectLst>
                  <a:outerShdw blurRad="38100" dist="38100" dir="2700000" algn="tl">
                    <a:srgbClr val="000000">
                      <a:alpha val="43137"/>
                    </a:srgbClr>
                  </a:outerShdw>
                </a:effectLst>
              </a:rPr>
              <a:t>結果</a:t>
            </a:r>
            <a:r>
              <a:rPr lang="en-US" altLang="ja-JP" sz="2800" b="1" dirty="0">
                <a:solidFill>
                  <a:srgbClr val="FF0000"/>
                </a:solidFill>
                <a:effectLst>
                  <a:outerShdw blurRad="38100" dist="38100" dir="2700000" algn="tl">
                    <a:srgbClr val="000000">
                      <a:alpha val="43137"/>
                    </a:srgbClr>
                  </a:outerShdw>
                </a:effectLst>
              </a:rPr>
              <a:t>3</a:t>
            </a:r>
            <a:endParaRPr lang="ja-JP" altLang="en-US" sz="2800" dirty="0"/>
          </a:p>
        </p:txBody>
      </p:sp>
      <p:grpSp>
        <p:nvGrpSpPr>
          <p:cNvPr id="28" name="グループ化 27"/>
          <p:cNvGrpSpPr/>
          <p:nvPr/>
        </p:nvGrpSpPr>
        <p:grpSpPr>
          <a:xfrm>
            <a:off x="2051720" y="1844824"/>
            <a:ext cx="1368152" cy="360040"/>
            <a:chOff x="1763688" y="692696"/>
            <a:chExt cx="1368152" cy="360040"/>
          </a:xfrm>
        </p:grpSpPr>
        <p:cxnSp>
          <p:nvCxnSpPr>
            <p:cNvPr id="7" name="直線コネクタ 6"/>
            <p:cNvCxnSpPr/>
            <p:nvPr/>
          </p:nvCxnSpPr>
          <p:spPr>
            <a:xfrm>
              <a:off x="1763688" y="692696"/>
              <a:ext cx="1368152" cy="10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763688" y="692696"/>
              <a:ext cx="0" cy="3499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131840" y="702800"/>
              <a:ext cx="0" cy="3499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正方形/長方形 9"/>
          <p:cNvSpPr/>
          <p:nvPr/>
        </p:nvSpPr>
        <p:spPr>
          <a:xfrm>
            <a:off x="2714738" y="1403484"/>
            <a:ext cx="417102" cy="369332"/>
          </a:xfrm>
          <a:prstGeom prst="rect">
            <a:avLst/>
          </a:prstGeom>
        </p:spPr>
        <p:txBody>
          <a:bodyPr wrap="none">
            <a:spAutoFit/>
          </a:bodyPr>
          <a:lstStyle/>
          <a:p>
            <a:r>
              <a:rPr lang="en-US" altLang="ja-JP" b="1" dirty="0"/>
              <a:t>※</a:t>
            </a:r>
            <a:endParaRPr lang="ja-JP" altLang="en-US" dirty="0"/>
          </a:p>
        </p:txBody>
      </p:sp>
      <p:sp>
        <p:nvSpPr>
          <p:cNvPr id="11" name="正方形/長方形 10"/>
          <p:cNvSpPr/>
          <p:nvPr/>
        </p:nvSpPr>
        <p:spPr>
          <a:xfrm>
            <a:off x="66304" y="6302824"/>
            <a:ext cx="1590756" cy="276999"/>
          </a:xfrm>
          <a:prstGeom prst="rect">
            <a:avLst/>
          </a:prstGeom>
        </p:spPr>
        <p:txBody>
          <a:bodyPr wrap="none">
            <a:spAutoFit/>
          </a:bodyPr>
          <a:lstStyle/>
          <a:p>
            <a:r>
              <a:rPr lang="en-US" altLang="ja-JP" sz="1200" b="1" dirty="0"/>
              <a:t>paired </a:t>
            </a:r>
            <a:r>
              <a:rPr lang="en-US" altLang="ja-JP" sz="1200" b="1" i="1" dirty="0" smtClean="0"/>
              <a:t>t</a:t>
            </a:r>
            <a:r>
              <a:rPr lang="en-US" altLang="ja-JP" sz="1200" b="1" dirty="0" smtClean="0"/>
              <a:t>-test vs before</a:t>
            </a:r>
            <a:endParaRPr lang="ja-JP" altLang="en-US" sz="1200" b="1" dirty="0"/>
          </a:p>
        </p:txBody>
      </p:sp>
      <p:grpSp>
        <p:nvGrpSpPr>
          <p:cNvPr id="12" name="グループ化 11"/>
          <p:cNvGrpSpPr/>
          <p:nvPr/>
        </p:nvGrpSpPr>
        <p:grpSpPr>
          <a:xfrm>
            <a:off x="119534" y="6536376"/>
            <a:ext cx="884467" cy="277000"/>
            <a:chOff x="70934" y="6448682"/>
            <a:chExt cx="884467" cy="277000"/>
          </a:xfrm>
        </p:grpSpPr>
        <p:sp>
          <p:nvSpPr>
            <p:cNvPr id="13" name="テキスト ボックス 12"/>
            <p:cNvSpPr txBox="1"/>
            <p:nvPr/>
          </p:nvSpPr>
          <p:spPr>
            <a:xfrm>
              <a:off x="339527" y="6448683"/>
              <a:ext cx="615874" cy="276999"/>
            </a:xfrm>
            <a:prstGeom prst="rect">
              <a:avLst/>
            </a:prstGeom>
            <a:noFill/>
          </p:spPr>
          <p:txBody>
            <a:bodyPr wrap="none" rtlCol="0">
              <a:spAutoFit/>
            </a:bodyPr>
            <a:lstStyle/>
            <a:p>
              <a:r>
                <a:rPr kumimoji="1" lang="en-US" altLang="ja-JP" sz="1200" b="1" dirty="0" smtClean="0"/>
                <a:t>P&lt;0.05</a:t>
              </a:r>
              <a:endParaRPr kumimoji="1" lang="ja-JP" altLang="en-US" sz="1200" b="1" dirty="0"/>
            </a:p>
          </p:txBody>
        </p:sp>
        <p:sp>
          <p:nvSpPr>
            <p:cNvPr id="14" name="正方形/長方形 13"/>
            <p:cNvSpPr/>
            <p:nvPr/>
          </p:nvSpPr>
          <p:spPr>
            <a:xfrm>
              <a:off x="70934" y="6448682"/>
              <a:ext cx="338554" cy="276999"/>
            </a:xfrm>
            <a:prstGeom prst="rect">
              <a:avLst/>
            </a:prstGeom>
          </p:spPr>
          <p:txBody>
            <a:bodyPr wrap="none">
              <a:spAutoFit/>
            </a:bodyPr>
            <a:lstStyle/>
            <a:p>
              <a:r>
                <a:rPr lang="en-US" altLang="ja-JP" sz="1200" b="1" dirty="0"/>
                <a:t>※</a:t>
              </a:r>
              <a:endParaRPr lang="ja-JP" altLang="en-US" sz="1200" b="1" dirty="0"/>
            </a:p>
          </p:txBody>
        </p:sp>
      </p:grpSp>
      <p:sp>
        <p:nvSpPr>
          <p:cNvPr id="15" name="正方形/長方形 14"/>
          <p:cNvSpPr/>
          <p:nvPr/>
        </p:nvSpPr>
        <p:spPr>
          <a:xfrm>
            <a:off x="1691680" y="6269250"/>
            <a:ext cx="417102" cy="369332"/>
          </a:xfrm>
          <a:prstGeom prst="rect">
            <a:avLst/>
          </a:prstGeom>
          <a:solidFill>
            <a:schemeClr val="bg1"/>
          </a:solidFill>
        </p:spPr>
        <p:txBody>
          <a:bodyPr wrap="none">
            <a:spAutoFit/>
          </a:bodyPr>
          <a:lstStyle/>
          <a:p>
            <a:r>
              <a:rPr lang="ja-JP" altLang="en-US" b="1" dirty="0"/>
              <a:t>前</a:t>
            </a:r>
          </a:p>
        </p:txBody>
      </p:sp>
      <p:sp>
        <p:nvSpPr>
          <p:cNvPr id="16" name="テキスト ボックス 15"/>
          <p:cNvSpPr txBox="1"/>
          <p:nvPr/>
        </p:nvSpPr>
        <p:spPr>
          <a:xfrm>
            <a:off x="2843808" y="6269250"/>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sp>
        <p:nvSpPr>
          <p:cNvPr id="17" name="正方形/長方形 16"/>
          <p:cNvSpPr/>
          <p:nvPr/>
        </p:nvSpPr>
        <p:spPr>
          <a:xfrm>
            <a:off x="5724128" y="6237312"/>
            <a:ext cx="417102" cy="369332"/>
          </a:xfrm>
          <a:prstGeom prst="rect">
            <a:avLst/>
          </a:prstGeom>
          <a:solidFill>
            <a:schemeClr val="bg1"/>
          </a:solidFill>
        </p:spPr>
        <p:txBody>
          <a:bodyPr wrap="none">
            <a:spAutoFit/>
          </a:bodyPr>
          <a:lstStyle/>
          <a:p>
            <a:r>
              <a:rPr lang="ja-JP" altLang="en-US" b="1" dirty="0"/>
              <a:t>前</a:t>
            </a:r>
          </a:p>
        </p:txBody>
      </p:sp>
      <p:sp>
        <p:nvSpPr>
          <p:cNvPr id="18" name="テキスト ボックス 17"/>
          <p:cNvSpPr txBox="1"/>
          <p:nvPr/>
        </p:nvSpPr>
        <p:spPr>
          <a:xfrm>
            <a:off x="6876256" y="6237312"/>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sp>
        <p:nvSpPr>
          <p:cNvPr id="20" name="テキスト ボックス 19"/>
          <p:cNvSpPr txBox="1"/>
          <p:nvPr/>
        </p:nvSpPr>
        <p:spPr>
          <a:xfrm>
            <a:off x="499488" y="1351801"/>
            <a:ext cx="760144" cy="276999"/>
          </a:xfrm>
          <a:prstGeom prst="rect">
            <a:avLst/>
          </a:prstGeom>
          <a:noFill/>
        </p:spPr>
        <p:txBody>
          <a:bodyPr wrap="none" rtlCol="0">
            <a:spAutoFit/>
          </a:bodyPr>
          <a:lstStyle/>
          <a:p>
            <a:r>
              <a:rPr kumimoji="1" lang="ja-JP" altLang="en-US" sz="1200" b="1" dirty="0" smtClean="0"/>
              <a:t>（</a:t>
            </a:r>
            <a:r>
              <a:rPr kumimoji="1" lang="en-US" altLang="ja-JP" sz="1200" b="1" dirty="0" smtClean="0"/>
              <a:t>mmHg</a:t>
            </a:r>
            <a:r>
              <a:rPr kumimoji="1" lang="ja-JP" altLang="en-US" sz="1200" b="1" dirty="0" smtClean="0"/>
              <a:t>）</a:t>
            </a:r>
            <a:endParaRPr kumimoji="1" lang="ja-JP" altLang="en-US" sz="1200" b="1" dirty="0"/>
          </a:p>
        </p:txBody>
      </p:sp>
      <p:sp>
        <p:nvSpPr>
          <p:cNvPr id="21" name="テキスト ボックス 20"/>
          <p:cNvSpPr txBox="1"/>
          <p:nvPr/>
        </p:nvSpPr>
        <p:spPr>
          <a:xfrm>
            <a:off x="4459928" y="1279793"/>
            <a:ext cx="760144" cy="276999"/>
          </a:xfrm>
          <a:prstGeom prst="rect">
            <a:avLst/>
          </a:prstGeom>
          <a:noFill/>
        </p:spPr>
        <p:txBody>
          <a:bodyPr wrap="none" rtlCol="0">
            <a:spAutoFit/>
          </a:bodyPr>
          <a:lstStyle/>
          <a:p>
            <a:r>
              <a:rPr kumimoji="1" lang="ja-JP" altLang="en-US" sz="1200" b="1" dirty="0" smtClean="0"/>
              <a:t>（</a:t>
            </a:r>
            <a:r>
              <a:rPr kumimoji="1" lang="en-US" altLang="ja-JP" sz="1200" b="1" dirty="0" smtClean="0"/>
              <a:t>mmHg</a:t>
            </a:r>
            <a:r>
              <a:rPr kumimoji="1" lang="ja-JP" altLang="en-US" sz="1200" b="1" dirty="0" smtClean="0"/>
              <a:t>）</a:t>
            </a:r>
            <a:endParaRPr kumimoji="1" lang="ja-JP" altLang="en-US" sz="1200" b="1" dirty="0"/>
          </a:p>
        </p:txBody>
      </p:sp>
      <p:graphicFrame>
        <p:nvGraphicFramePr>
          <p:cNvPr id="24" name="グラフ 23"/>
          <p:cNvGraphicFramePr>
            <a:graphicFrameLocks/>
          </p:cNvGraphicFramePr>
          <p:nvPr>
            <p:extLst>
              <p:ext uri="{D42A27DB-BD31-4B8C-83A1-F6EECF244321}">
                <p14:modId xmlns:p14="http://schemas.microsoft.com/office/powerpoint/2010/main" val="2107421604"/>
              </p:ext>
            </p:extLst>
          </p:nvPr>
        </p:nvGraphicFramePr>
        <p:xfrm>
          <a:off x="4631743" y="1508821"/>
          <a:ext cx="3683795" cy="5027553"/>
        </p:xfrm>
        <a:graphic>
          <a:graphicData uri="http://schemas.openxmlformats.org/drawingml/2006/chart">
            <c:chart xmlns:c="http://schemas.openxmlformats.org/drawingml/2006/chart" xmlns:r="http://schemas.openxmlformats.org/officeDocument/2006/relationships" r:id="rId3"/>
          </a:graphicData>
        </a:graphic>
      </p:graphicFrame>
      <p:sp>
        <p:nvSpPr>
          <p:cNvPr id="29" name="テキスト ボックス 28"/>
          <p:cNvSpPr txBox="1"/>
          <p:nvPr/>
        </p:nvSpPr>
        <p:spPr>
          <a:xfrm>
            <a:off x="1708428" y="657546"/>
            <a:ext cx="2244525" cy="584775"/>
          </a:xfrm>
          <a:prstGeom prst="rect">
            <a:avLst/>
          </a:prstGeom>
          <a:noFill/>
        </p:spPr>
        <p:txBody>
          <a:bodyPr wrap="none" rtlCol="0">
            <a:spAutoFit/>
          </a:bodyPr>
          <a:lstStyle/>
          <a:p>
            <a:r>
              <a:rPr lang="ja-JP" altLang="en-US" sz="3200" b="1" dirty="0" smtClean="0"/>
              <a:t>収縮期血圧</a:t>
            </a:r>
            <a:endParaRPr kumimoji="1" lang="ja-JP" altLang="en-US" sz="3200" b="1" dirty="0"/>
          </a:p>
        </p:txBody>
      </p:sp>
      <p:sp>
        <p:nvSpPr>
          <p:cNvPr id="30" name="テキスト ボックス 29"/>
          <p:cNvSpPr txBox="1"/>
          <p:nvPr/>
        </p:nvSpPr>
        <p:spPr>
          <a:xfrm>
            <a:off x="5495827" y="692696"/>
            <a:ext cx="2244525" cy="584775"/>
          </a:xfrm>
          <a:prstGeom prst="rect">
            <a:avLst/>
          </a:prstGeom>
          <a:noFill/>
        </p:spPr>
        <p:txBody>
          <a:bodyPr wrap="none" rtlCol="0">
            <a:spAutoFit/>
          </a:bodyPr>
          <a:lstStyle/>
          <a:p>
            <a:r>
              <a:rPr lang="ja-JP" altLang="en-US" sz="3200" b="1" dirty="0"/>
              <a:t>拡張</a:t>
            </a:r>
            <a:r>
              <a:rPr lang="ja-JP" altLang="en-US" sz="3200" b="1" dirty="0" smtClean="0"/>
              <a:t>期血圧</a:t>
            </a:r>
            <a:endParaRPr kumimoji="1" lang="ja-JP" altLang="en-US" sz="3200" b="1" dirty="0"/>
          </a:p>
        </p:txBody>
      </p:sp>
    </p:spTree>
    <p:extLst>
      <p:ext uri="{BB962C8B-B14F-4D97-AF65-F5344CB8AC3E}">
        <p14:creationId xmlns:p14="http://schemas.microsoft.com/office/powerpoint/2010/main" val="1538761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1187" y="44115"/>
            <a:ext cx="3073277" cy="523220"/>
          </a:xfrm>
          <a:prstGeom prst="rect">
            <a:avLst/>
          </a:prstGeom>
        </p:spPr>
        <p:txBody>
          <a:bodyPr wrap="none">
            <a:spAutoFit/>
          </a:bodyPr>
          <a:lstStyle/>
          <a:p>
            <a:r>
              <a:rPr lang="ja-JP" altLang="en-US" sz="2800" b="1" dirty="0" smtClean="0">
                <a:solidFill>
                  <a:srgbClr val="FF0000"/>
                </a:solidFill>
                <a:effectLst>
                  <a:outerShdw blurRad="38100" dist="38100" dir="2700000" algn="tl">
                    <a:srgbClr val="000000">
                      <a:alpha val="43137"/>
                    </a:srgbClr>
                  </a:outerShdw>
                </a:effectLst>
              </a:rPr>
              <a:t>結果</a:t>
            </a:r>
            <a:r>
              <a:rPr lang="en-US" altLang="ja-JP" sz="2800" b="1" dirty="0" smtClean="0">
                <a:solidFill>
                  <a:srgbClr val="FF0000"/>
                </a:solidFill>
                <a:effectLst>
                  <a:outerShdw blurRad="38100" dist="38100" dir="2700000" algn="tl">
                    <a:srgbClr val="000000">
                      <a:alpha val="43137"/>
                    </a:srgbClr>
                  </a:outerShdw>
                </a:effectLst>
              </a:rPr>
              <a:t>1/2/3</a:t>
            </a:r>
            <a:r>
              <a:rPr lang="ja-JP" altLang="en-US" sz="2800" b="1" dirty="0" smtClean="0">
                <a:solidFill>
                  <a:srgbClr val="FF0000"/>
                </a:solidFill>
                <a:effectLst>
                  <a:outerShdw blurRad="38100" dist="38100" dir="2700000" algn="tl">
                    <a:srgbClr val="000000">
                      <a:alpha val="43137"/>
                    </a:srgbClr>
                  </a:outerShdw>
                </a:effectLst>
              </a:rPr>
              <a:t>のまとめ</a:t>
            </a:r>
            <a:endParaRPr lang="ja-JP" altLang="en-US" sz="2800" dirty="0"/>
          </a:p>
        </p:txBody>
      </p:sp>
      <p:graphicFrame>
        <p:nvGraphicFramePr>
          <p:cNvPr id="22" name="表 21"/>
          <p:cNvGraphicFramePr>
            <a:graphicFrameLocks noGrp="1"/>
          </p:cNvGraphicFramePr>
          <p:nvPr>
            <p:extLst>
              <p:ext uri="{D42A27DB-BD31-4B8C-83A1-F6EECF244321}">
                <p14:modId xmlns:p14="http://schemas.microsoft.com/office/powerpoint/2010/main" val="2385792866"/>
              </p:ext>
            </p:extLst>
          </p:nvPr>
        </p:nvGraphicFramePr>
        <p:xfrm>
          <a:off x="467544" y="1642939"/>
          <a:ext cx="8280920" cy="3874293"/>
        </p:xfrm>
        <a:graphic>
          <a:graphicData uri="http://schemas.openxmlformats.org/drawingml/2006/table">
            <a:tbl>
              <a:tblPr/>
              <a:tblGrid>
                <a:gridCol w="2070230"/>
                <a:gridCol w="2070230"/>
                <a:gridCol w="2070230"/>
                <a:gridCol w="2070230"/>
              </a:tblGrid>
              <a:tr h="430477">
                <a:tc>
                  <a:txBody>
                    <a:bodyPr/>
                    <a:lstStyle/>
                    <a:p>
                      <a:pPr algn="ctr" fontAlgn="b"/>
                      <a:r>
                        <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n=22</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前</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後</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ＭＳ Ｐゴシック" panose="020B0600070205080204" pitchFamily="50" charset="-128"/>
                          <a:ea typeface="ＭＳ Ｐゴシック" panose="020B0600070205080204" pitchFamily="50" charset="-128"/>
                        </a:rPr>
                        <a:t>p</a:t>
                      </a: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値</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477">
                <a:tc>
                  <a:txBody>
                    <a:bodyPr/>
                    <a:lstStyle/>
                    <a:p>
                      <a:pPr algn="ctr" fontAlgn="b"/>
                      <a:r>
                        <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AVI</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25.1±7.8</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24.2±6.9</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0.613</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r>
              <a:tr h="430477">
                <a:tc>
                  <a:txBody>
                    <a:bodyPr/>
                    <a:lstStyle/>
                    <a:p>
                      <a:pPr algn="ctr" fontAlgn="b"/>
                      <a:r>
                        <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API</a:t>
                      </a:r>
                    </a:p>
                  </a:txBody>
                  <a:tcPr marL="4763" marR="4763" marT="4763" marB="0" anchor="b">
                    <a:lnL>
                      <a:noFill/>
                    </a:lnL>
                    <a:lnR>
                      <a:noFill/>
                    </a:lnR>
                    <a:lnT>
                      <a:noFill/>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31.2±6.4</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26.5±6.8</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&lt;0.001</a:t>
                      </a:r>
                    </a:p>
                  </a:txBody>
                  <a:tcPr marL="4763" marR="4763" marT="4763" marB="0" anchor="b">
                    <a:lnL>
                      <a:noFill/>
                    </a:lnL>
                    <a:lnR>
                      <a:noFill/>
                    </a:lnR>
                    <a:lnT>
                      <a:noFill/>
                    </a:lnT>
                    <a:lnB>
                      <a:noFill/>
                    </a:lnB>
                  </a:tcPr>
                </a:tc>
              </a:tr>
              <a:tr h="430477">
                <a:tc>
                  <a:txBody>
                    <a:bodyPr/>
                    <a:lstStyle/>
                    <a:p>
                      <a:pPr algn="ctr" fontAlgn="b"/>
                      <a:r>
                        <a:rPr lang="en-US" sz="1800" b="0" i="0" u="none" strike="noStrike">
                          <a:solidFill>
                            <a:srgbClr val="000000"/>
                          </a:solidFill>
                          <a:effectLst/>
                          <a:latin typeface="ＭＳ Ｐゴシック" panose="020B0600070205080204" pitchFamily="50" charset="-128"/>
                          <a:ea typeface="ＭＳ Ｐゴシック" panose="020B0600070205080204" pitchFamily="50" charset="-128"/>
                        </a:rPr>
                        <a:t>HbA1c(%)</a:t>
                      </a:r>
                    </a:p>
                  </a:txBody>
                  <a:tcPr marL="4763" marR="4763" marT="4763" marB="0" anchor="b">
                    <a:lnL>
                      <a:noFill/>
                    </a:lnL>
                    <a:lnR>
                      <a:noFill/>
                    </a:lnR>
                    <a:lnT>
                      <a:noFill/>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8.7±1.9</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7.4±1.2</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0.015</a:t>
                      </a:r>
                    </a:p>
                  </a:txBody>
                  <a:tcPr marL="4763" marR="4763" marT="4763" marB="0" anchor="b">
                    <a:lnL>
                      <a:noFill/>
                    </a:lnL>
                    <a:lnR>
                      <a:noFill/>
                    </a:lnR>
                    <a:lnT>
                      <a:noFill/>
                    </a:lnT>
                    <a:lnB>
                      <a:noFill/>
                    </a:lnB>
                  </a:tcPr>
                </a:tc>
              </a:tr>
              <a:tr h="430477">
                <a:tc>
                  <a:txBody>
                    <a:bodyPr/>
                    <a:lstStyle/>
                    <a:p>
                      <a:pPr algn="ctr" fontAlgn="b"/>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体重</a:t>
                      </a:r>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sz="1800" b="0" i="0" u="none" strike="noStrike">
                          <a:solidFill>
                            <a:srgbClr val="000000"/>
                          </a:solidFill>
                          <a:effectLst/>
                          <a:latin typeface="ＭＳ Ｐゴシック" panose="020B0600070205080204" pitchFamily="50" charset="-128"/>
                          <a:ea typeface="ＭＳ Ｐゴシック" panose="020B0600070205080204" pitchFamily="50" charset="-128"/>
                        </a:rPr>
                        <a:t>kg)</a:t>
                      </a:r>
                    </a:p>
                  </a:txBody>
                  <a:tcPr marL="4763" marR="4763" marT="4763" marB="0" anchor="b">
                    <a:lnL>
                      <a:noFill/>
                    </a:lnL>
                    <a:lnR>
                      <a:noFill/>
                    </a:lnR>
                    <a:lnT>
                      <a:noFill/>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69.5±23.2</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69.2±22.9</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0.189</a:t>
                      </a:r>
                    </a:p>
                  </a:txBody>
                  <a:tcPr marL="4763" marR="4763" marT="4763" marB="0" anchor="b">
                    <a:lnL>
                      <a:noFill/>
                    </a:lnL>
                    <a:lnR>
                      <a:noFill/>
                    </a:lnR>
                    <a:lnT>
                      <a:noFill/>
                    </a:lnT>
                    <a:lnB>
                      <a:noFill/>
                    </a:lnB>
                  </a:tcPr>
                </a:tc>
              </a:tr>
              <a:tr h="430477">
                <a:tc>
                  <a:txBody>
                    <a:bodyPr/>
                    <a:lstStyle/>
                    <a:p>
                      <a:pPr algn="ctr" fontAlgn="b"/>
                      <a:r>
                        <a:rPr lang="en-US" sz="1800" b="0" i="0" u="none" strike="noStrike">
                          <a:solidFill>
                            <a:srgbClr val="000000"/>
                          </a:solidFill>
                          <a:effectLst/>
                          <a:latin typeface="ＭＳ Ｐゴシック" panose="020B0600070205080204" pitchFamily="50" charset="-128"/>
                          <a:ea typeface="ＭＳ Ｐゴシック" panose="020B0600070205080204" pitchFamily="50" charset="-128"/>
                        </a:rPr>
                        <a:t>BMI</a:t>
                      </a:r>
                    </a:p>
                  </a:txBody>
                  <a:tcPr marL="4763" marR="4763" marT="4763" marB="0" anchor="b">
                    <a:lnL>
                      <a:noFill/>
                    </a:lnL>
                    <a:lnR>
                      <a:noFill/>
                    </a:lnR>
                    <a:lnT>
                      <a:noFill/>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27.4±8.0</a:t>
                      </a:r>
                    </a:p>
                  </a:txBody>
                  <a:tcPr marL="4763" marR="4763" marT="4763" marB="0" anchor="b">
                    <a:lnL>
                      <a:noFill/>
                    </a:lnL>
                    <a:lnR>
                      <a:noFill/>
                    </a:lnR>
                    <a:lnT>
                      <a:noFill/>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27.4±9.0</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0.451</a:t>
                      </a:r>
                    </a:p>
                  </a:txBody>
                  <a:tcPr marL="4763" marR="4763" marT="4763" marB="0" anchor="b">
                    <a:lnL>
                      <a:noFill/>
                    </a:lnL>
                    <a:lnR>
                      <a:noFill/>
                    </a:lnR>
                    <a:lnT>
                      <a:noFill/>
                    </a:lnT>
                    <a:lnB>
                      <a:noFill/>
                    </a:lnB>
                  </a:tcPr>
                </a:tc>
              </a:tr>
              <a:tr h="430477">
                <a:tc>
                  <a:txBody>
                    <a:bodyPr/>
                    <a:lstStyle/>
                    <a:p>
                      <a:pPr algn="ctr" fontAlgn="b"/>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収縮期血圧</a:t>
                      </a:r>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sz="1800" b="0" i="0" u="none" strike="noStrike">
                          <a:solidFill>
                            <a:srgbClr val="000000"/>
                          </a:solidFill>
                          <a:effectLst/>
                          <a:latin typeface="ＭＳ Ｐゴシック" panose="020B0600070205080204" pitchFamily="50" charset="-128"/>
                          <a:ea typeface="ＭＳ Ｐゴシック" panose="020B0600070205080204" pitchFamily="50" charset="-128"/>
                        </a:rPr>
                        <a:t>mmHg)</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139±16</a:t>
                      </a:r>
                    </a:p>
                  </a:txBody>
                  <a:tcPr marL="4763" marR="4763" marT="4763" marB="0" anchor="b">
                    <a:lnL>
                      <a:noFill/>
                    </a:lnL>
                    <a:lnR>
                      <a:noFill/>
                    </a:lnR>
                    <a:lnT>
                      <a:noFill/>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130±18</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0.006</a:t>
                      </a:r>
                    </a:p>
                  </a:txBody>
                  <a:tcPr marL="4763" marR="4763" marT="4763" marB="0" anchor="b">
                    <a:lnL>
                      <a:noFill/>
                    </a:lnL>
                    <a:lnR>
                      <a:noFill/>
                    </a:lnR>
                    <a:lnT>
                      <a:noFill/>
                    </a:lnT>
                    <a:lnB>
                      <a:noFill/>
                    </a:lnB>
                  </a:tcPr>
                </a:tc>
              </a:tr>
              <a:tr h="430477">
                <a:tc>
                  <a:txBody>
                    <a:bodyPr/>
                    <a:lstStyle/>
                    <a:p>
                      <a:pPr algn="ctr" fontAlgn="b"/>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拡張期血圧</a:t>
                      </a:r>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sz="1800" b="0" i="0" u="none" strike="noStrike">
                          <a:solidFill>
                            <a:srgbClr val="000000"/>
                          </a:solidFill>
                          <a:effectLst/>
                          <a:latin typeface="ＭＳ Ｐゴシック" panose="020B0600070205080204" pitchFamily="50" charset="-128"/>
                          <a:ea typeface="ＭＳ Ｐゴシック" panose="020B0600070205080204" pitchFamily="50" charset="-128"/>
                        </a:rPr>
                        <a:t>mmHg)</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74±13</a:t>
                      </a:r>
                    </a:p>
                  </a:txBody>
                  <a:tcPr marL="4763" marR="4763" marT="4763" marB="0" anchor="b">
                    <a:lnL>
                      <a:noFill/>
                    </a:lnL>
                    <a:lnR>
                      <a:noFill/>
                    </a:lnR>
                    <a:lnT>
                      <a:noFill/>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78±14</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0.263</a:t>
                      </a:r>
                    </a:p>
                  </a:txBody>
                  <a:tcPr marL="4763" marR="4763" marT="4763" marB="0" anchor="b">
                    <a:lnL>
                      <a:noFill/>
                    </a:lnL>
                    <a:lnR>
                      <a:noFill/>
                    </a:lnR>
                    <a:lnT>
                      <a:noFill/>
                    </a:lnT>
                    <a:lnB>
                      <a:noFill/>
                    </a:lnB>
                  </a:tcPr>
                </a:tc>
              </a:tr>
              <a:tr h="430477">
                <a:tc>
                  <a:txBody>
                    <a:bodyPr/>
                    <a:lstStyle/>
                    <a:p>
                      <a:pPr algn="ctr" fontAlgn="b"/>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脈拍</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76±16</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83±17</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0.085</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9319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r>
              <a:rPr lang="ja-JP" altLang="en-US" sz="3600" b="1" dirty="0">
                <a:solidFill>
                  <a:srgbClr val="FF0000"/>
                </a:solidFill>
                <a:effectLst>
                  <a:outerShdw blurRad="38100" dist="38100" dir="2700000" algn="tl">
                    <a:srgbClr val="000000">
                      <a:alpha val="43137"/>
                    </a:srgbClr>
                  </a:outerShdw>
                </a:effectLst>
              </a:rPr>
              <a:t>まとめ</a:t>
            </a:r>
            <a:endParaRPr kumimoji="1" lang="ja-JP" altLang="en-US" sz="3600" dirty="0"/>
          </a:p>
        </p:txBody>
      </p:sp>
      <p:sp>
        <p:nvSpPr>
          <p:cNvPr id="3" name="正方形/長方形 2"/>
          <p:cNvSpPr/>
          <p:nvPr/>
        </p:nvSpPr>
        <p:spPr>
          <a:xfrm>
            <a:off x="230369" y="1412776"/>
            <a:ext cx="8473616" cy="5078313"/>
          </a:xfrm>
          <a:prstGeom prst="rect">
            <a:avLst/>
          </a:prstGeom>
        </p:spPr>
        <p:txBody>
          <a:bodyPr wrap="square">
            <a:spAutoFit/>
          </a:bodyPr>
          <a:lstStyle/>
          <a:p>
            <a:r>
              <a:rPr lang="ja-JP" altLang="en-US" sz="3600" dirty="0" smtClean="0"/>
              <a:t>投与</a:t>
            </a:r>
            <a:r>
              <a:rPr lang="ja-JP" altLang="ja-JP" sz="3600" dirty="0" smtClean="0"/>
              <a:t>後、</a:t>
            </a:r>
            <a:r>
              <a:rPr lang="en-US" altLang="ja-JP" sz="3600" dirty="0"/>
              <a:t>AVI</a:t>
            </a:r>
            <a:r>
              <a:rPr lang="ja-JP" altLang="ja-JP" sz="3600" dirty="0"/>
              <a:t>は、</a:t>
            </a:r>
            <a:r>
              <a:rPr lang="en-US" altLang="ja-JP" sz="3600" dirty="0"/>
              <a:t>25.1</a:t>
            </a:r>
            <a:r>
              <a:rPr lang="ja-JP" altLang="ja-JP" sz="3600" dirty="0"/>
              <a:t>±</a:t>
            </a:r>
            <a:r>
              <a:rPr lang="en-US" altLang="ja-JP" sz="3600" dirty="0"/>
              <a:t>7.8</a:t>
            </a:r>
            <a:r>
              <a:rPr lang="ja-JP" altLang="ja-JP" sz="3600" dirty="0"/>
              <a:t>から</a:t>
            </a:r>
            <a:r>
              <a:rPr lang="en-US" altLang="ja-JP" sz="3600" dirty="0"/>
              <a:t>24.2</a:t>
            </a:r>
            <a:r>
              <a:rPr lang="ja-JP" altLang="ja-JP" sz="3600" dirty="0"/>
              <a:t>±</a:t>
            </a:r>
            <a:r>
              <a:rPr lang="en-US" altLang="ja-JP" sz="3600" dirty="0"/>
              <a:t>6.9</a:t>
            </a:r>
            <a:r>
              <a:rPr lang="ja-JP" altLang="ja-JP" sz="3600" dirty="0"/>
              <a:t>と改善傾向であり、</a:t>
            </a:r>
            <a:r>
              <a:rPr lang="en-US" altLang="ja-JP" sz="3600" dirty="0"/>
              <a:t>API</a:t>
            </a:r>
            <a:r>
              <a:rPr lang="ja-JP" altLang="ja-JP" sz="3600" dirty="0"/>
              <a:t>は</a:t>
            </a:r>
            <a:r>
              <a:rPr lang="en-US" altLang="ja-JP" sz="3600" dirty="0"/>
              <a:t>31.2</a:t>
            </a:r>
            <a:r>
              <a:rPr lang="ja-JP" altLang="ja-JP" sz="3600" dirty="0"/>
              <a:t>±</a:t>
            </a:r>
            <a:r>
              <a:rPr lang="en-US" altLang="ja-JP" sz="3600" dirty="0"/>
              <a:t>6.4</a:t>
            </a:r>
            <a:r>
              <a:rPr lang="ja-JP" altLang="ja-JP" sz="3600" dirty="0"/>
              <a:t>から</a:t>
            </a:r>
            <a:r>
              <a:rPr lang="en-US" altLang="ja-JP" sz="3600" dirty="0"/>
              <a:t>26.5</a:t>
            </a:r>
            <a:r>
              <a:rPr lang="ja-JP" altLang="ja-JP" sz="3600" dirty="0"/>
              <a:t>±</a:t>
            </a:r>
            <a:r>
              <a:rPr lang="en-US" altLang="ja-JP" sz="3600" dirty="0"/>
              <a:t>6.8</a:t>
            </a:r>
            <a:r>
              <a:rPr lang="ja-JP" altLang="ja-JP" sz="3600" dirty="0"/>
              <a:t>と</a:t>
            </a:r>
            <a:r>
              <a:rPr lang="en-US" altLang="ja-JP" sz="3600" dirty="0"/>
              <a:t>4.7</a:t>
            </a:r>
            <a:r>
              <a:rPr lang="ja-JP" altLang="ja-JP" sz="3600" dirty="0"/>
              <a:t>の有意な改善を認めた</a:t>
            </a:r>
            <a:r>
              <a:rPr lang="en-US" altLang="ja-JP" sz="3600" dirty="0"/>
              <a:t>(P=0.0001)</a:t>
            </a:r>
            <a:r>
              <a:rPr lang="ja-JP" altLang="ja-JP" sz="3600" dirty="0" err="1"/>
              <a:t>。</a:t>
            </a:r>
            <a:endParaRPr lang="ja-JP" altLang="ja-JP" sz="3600" dirty="0"/>
          </a:p>
          <a:p>
            <a:r>
              <a:rPr lang="en-US" altLang="ja-JP" sz="3600" dirty="0" smtClean="0"/>
              <a:t>HbA1c</a:t>
            </a:r>
            <a:r>
              <a:rPr lang="ja-JP" altLang="ja-JP" sz="3600" dirty="0" smtClean="0"/>
              <a:t>は</a:t>
            </a:r>
            <a:r>
              <a:rPr lang="en-US" altLang="ja-JP" sz="3600" dirty="0" smtClean="0"/>
              <a:t>8.7</a:t>
            </a:r>
            <a:r>
              <a:rPr lang="ja-JP" altLang="ja-JP" sz="3600" dirty="0" smtClean="0"/>
              <a:t>±</a:t>
            </a:r>
            <a:r>
              <a:rPr lang="en-US" altLang="ja-JP" sz="3600" dirty="0" smtClean="0"/>
              <a:t>1.9</a:t>
            </a:r>
            <a:r>
              <a:rPr lang="ja-JP" altLang="ja-JP" sz="3600" dirty="0" smtClean="0"/>
              <a:t>％</a:t>
            </a:r>
            <a:r>
              <a:rPr lang="ja-JP" altLang="en-US" sz="3600" dirty="0" smtClean="0"/>
              <a:t>か</a:t>
            </a:r>
            <a:r>
              <a:rPr lang="ja-JP" altLang="en-US" sz="3600" dirty="0"/>
              <a:t>ら</a:t>
            </a:r>
            <a:r>
              <a:rPr lang="en-US" altLang="ja-JP" sz="3600" dirty="0" smtClean="0"/>
              <a:t>1.3%</a:t>
            </a:r>
            <a:r>
              <a:rPr lang="ja-JP" altLang="ja-JP" sz="3600" dirty="0"/>
              <a:t>の有意な改善を認めた（</a:t>
            </a:r>
            <a:r>
              <a:rPr lang="en-US" altLang="ja-JP" sz="3600" dirty="0"/>
              <a:t>P=0.015</a:t>
            </a:r>
            <a:r>
              <a:rPr lang="ja-JP" altLang="ja-JP" sz="3600" dirty="0"/>
              <a:t>）。</a:t>
            </a:r>
            <a:r>
              <a:rPr lang="ja-JP" altLang="ja-JP" sz="3600" dirty="0" smtClean="0"/>
              <a:t>血圧</a:t>
            </a:r>
            <a:r>
              <a:rPr lang="ja-JP" altLang="en-US" sz="3600" dirty="0" smtClean="0"/>
              <a:t>について</a:t>
            </a:r>
            <a:r>
              <a:rPr lang="ja-JP" altLang="en-US" sz="3600" dirty="0"/>
              <a:t>は</a:t>
            </a:r>
            <a:r>
              <a:rPr lang="ja-JP" altLang="ja-JP" sz="3600" dirty="0" smtClean="0"/>
              <a:t>収縮期</a:t>
            </a:r>
            <a:r>
              <a:rPr lang="ja-JP" altLang="ja-JP" sz="3600" dirty="0"/>
              <a:t>血圧は </a:t>
            </a:r>
            <a:r>
              <a:rPr lang="en-US" altLang="ja-JP" sz="3600" dirty="0" smtClean="0"/>
              <a:t>139</a:t>
            </a:r>
            <a:r>
              <a:rPr lang="ja-JP" altLang="ja-JP" sz="3600" dirty="0" smtClean="0"/>
              <a:t>±</a:t>
            </a:r>
            <a:r>
              <a:rPr lang="en-US" altLang="ja-JP" sz="3600" dirty="0" smtClean="0"/>
              <a:t>16 </a:t>
            </a:r>
            <a:r>
              <a:rPr lang="en-US" altLang="ja-JP" sz="3600" dirty="0"/>
              <a:t>mmHg</a:t>
            </a:r>
            <a:r>
              <a:rPr lang="ja-JP" altLang="en-US" sz="3600" dirty="0" smtClean="0"/>
              <a:t>から</a:t>
            </a:r>
            <a:r>
              <a:rPr lang="en-US" altLang="ja-JP" sz="3600" dirty="0" smtClean="0"/>
              <a:t>9 </a:t>
            </a:r>
            <a:r>
              <a:rPr lang="en-US" altLang="ja-JP" sz="3600" dirty="0"/>
              <a:t>mmHg</a:t>
            </a:r>
            <a:r>
              <a:rPr lang="ja-JP" altLang="ja-JP" sz="3600" dirty="0"/>
              <a:t>有意に低下した（</a:t>
            </a:r>
            <a:r>
              <a:rPr lang="en-US" altLang="ja-JP" sz="3600" dirty="0"/>
              <a:t>P=0.006</a:t>
            </a:r>
            <a:r>
              <a:rPr lang="ja-JP" altLang="ja-JP" sz="3600" dirty="0"/>
              <a:t>）</a:t>
            </a:r>
            <a:r>
              <a:rPr lang="ja-JP" altLang="ja-JP" sz="3600" dirty="0" smtClean="0"/>
              <a:t>。</a:t>
            </a:r>
            <a:r>
              <a:rPr lang="ja-JP" altLang="en-US" sz="3600" dirty="0" smtClean="0"/>
              <a:t>拡張期血圧はやや上昇したが有意ではなかった。</a:t>
            </a:r>
            <a:endParaRPr lang="ja-JP" altLang="ja-JP" sz="3600" dirty="0"/>
          </a:p>
        </p:txBody>
      </p:sp>
    </p:spTree>
    <p:extLst>
      <p:ext uri="{BB962C8B-B14F-4D97-AF65-F5344CB8AC3E}">
        <p14:creationId xmlns:p14="http://schemas.microsoft.com/office/powerpoint/2010/main" val="857535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8481"/>
            <a:ext cx="8229600" cy="1143000"/>
          </a:xfrm>
        </p:spPr>
        <p:txBody>
          <a:bodyPr>
            <a:normAutofit/>
          </a:bodyPr>
          <a:lstStyle/>
          <a:p>
            <a:r>
              <a:rPr lang="ja-JP" altLang="en-US" sz="3600" b="1" dirty="0">
                <a:solidFill>
                  <a:srgbClr val="FF0000"/>
                </a:solidFill>
                <a:effectLst>
                  <a:outerShdw blurRad="38100" dist="38100" dir="2700000" algn="tl">
                    <a:srgbClr val="000000">
                      <a:alpha val="43137"/>
                    </a:srgbClr>
                  </a:outerShdw>
                </a:effectLst>
              </a:rPr>
              <a:t>結語</a:t>
            </a:r>
            <a:endParaRPr kumimoji="1" lang="ja-JP" altLang="en-US" sz="3600" b="1" dirty="0">
              <a:solidFill>
                <a:srgbClr val="FF0000"/>
              </a:solidFill>
              <a:effectLst>
                <a:outerShdw blurRad="38100" dist="38100" dir="2700000" algn="tl">
                  <a:srgbClr val="000000">
                    <a:alpha val="43137"/>
                  </a:srgbClr>
                </a:outerShdw>
              </a:effectLst>
            </a:endParaRPr>
          </a:p>
        </p:txBody>
      </p:sp>
      <p:sp>
        <p:nvSpPr>
          <p:cNvPr id="3" name="正方形/長方形 2"/>
          <p:cNvSpPr/>
          <p:nvPr/>
        </p:nvSpPr>
        <p:spPr>
          <a:xfrm>
            <a:off x="244254" y="1401481"/>
            <a:ext cx="8406680" cy="4524315"/>
          </a:xfrm>
          <a:prstGeom prst="rect">
            <a:avLst/>
          </a:prstGeom>
        </p:spPr>
        <p:txBody>
          <a:bodyPr wrap="square">
            <a:spAutoFit/>
          </a:bodyPr>
          <a:lstStyle/>
          <a:p>
            <a:r>
              <a:rPr lang="ja-JP" altLang="en-US" sz="3600" dirty="0" smtClean="0">
                <a:latin typeface="+mn-ea"/>
              </a:rPr>
              <a:t>　</a:t>
            </a:r>
            <a:r>
              <a:rPr lang="ja-JP" altLang="ja-JP" sz="3600" dirty="0"/>
              <a:t>２型糖尿病患者においてデュラグルチド投与後に動脈硬化の指標である</a:t>
            </a:r>
            <a:r>
              <a:rPr lang="en-US" altLang="ja-JP" sz="3600" dirty="0"/>
              <a:t>AVI</a:t>
            </a:r>
            <a:r>
              <a:rPr lang="ja-JP" altLang="ja-JP" sz="3600" dirty="0"/>
              <a:t>と</a:t>
            </a:r>
            <a:r>
              <a:rPr lang="en-US" altLang="ja-JP" sz="3600" dirty="0"/>
              <a:t>API</a:t>
            </a:r>
            <a:r>
              <a:rPr lang="ja-JP" altLang="ja-JP" sz="3600" dirty="0"/>
              <a:t>の両方が改善し、</a:t>
            </a:r>
            <a:r>
              <a:rPr lang="en-US" altLang="ja-JP" sz="3600" dirty="0"/>
              <a:t>API</a:t>
            </a:r>
            <a:r>
              <a:rPr lang="ja-JP" altLang="ja-JP" sz="3600" dirty="0"/>
              <a:t>は有意に改善した。動脈硬化性疾患の予防につながることが示唆された。今回デュラグルチド投与により血糖・収縮期血圧の有意な改善の影響を含めて、デュラグルチドによる末梢血管に対する有益な効果は、</a:t>
            </a:r>
            <a:r>
              <a:rPr lang="en-US" altLang="ja-JP" sz="3600" dirty="0"/>
              <a:t>API</a:t>
            </a:r>
            <a:r>
              <a:rPr lang="ja-JP" altLang="ja-JP" sz="3600" dirty="0"/>
              <a:t>で同定された。</a:t>
            </a:r>
          </a:p>
        </p:txBody>
      </p:sp>
    </p:spTree>
    <p:extLst>
      <p:ext uri="{BB962C8B-B14F-4D97-AF65-F5344CB8AC3E}">
        <p14:creationId xmlns:p14="http://schemas.microsoft.com/office/powerpoint/2010/main" val="1936528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8313" y="763588"/>
            <a:ext cx="8302625" cy="241935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a:solidFill>
                <a:prstClr val="white"/>
              </a:solidFill>
            </a:endParaRPr>
          </a:p>
        </p:txBody>
      </p:sp>
      <p:sp>
        <p:nvSpPr>
          <p:cNvPr id="2051" name="テキスト ボックス 4"/>
          <p:cNvSpPr txBox="1">
            <a:spLocks noChangeArrowheads="1"/>
          </p:cNvSpPr>
          <p:nvPr/>
        </p:nvSpPr>
        <p:spPr bwMode="auto">
          <a:xfrm>
            <a:off x="971550" y="908050"/>
            <a:ext cx="72009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fontAlgn="base" hangingPunct="1">
              <a:spcBef>
                <a:spcPct val="0"/>
              </a:spcBef>
              <a:spcAft>
                <a:spcPct val="0"/>
              </a:spcAft>
              <a:buFontTx/>
              <a:buNone/>
            </a:pPr>
            <a:r>
              <a:rPr lang="ja-JP" altLang="en-US" sz="4400">
                <a:solidFill>
                  <a:srgbClr val="000000"/>
                </a:solidFill>
                <a:latin typeface="ＭＳ ゴシック" panose="020B0609070205080204" pitchFamily="49" charset="-128"/>
                <a:ea typeface="ＭＳ ゴシック" panose="020B0609070205080204" pitchFamily="49" charset="-128"/>
              </a:rPr>
              <a:t>日本糖尿病学会</a:t>
            </a:r>
            <a:endParaRPr lang="en-US" altLang="ja-JP" sz="4400">
              <a:solidFill>
                <a:srgbClr val="000000"/>
              </a:solidFill>
              <a:latin typeface="ＭＳ ゴシック" panose="020B0609070205080204" pitchFamily="49" charset="-128"/>
              <a:ea typeface="ＭＳ ゴシック" panose="020B0609070205080204" pitchFamily="49" charset="-128"/>
            </a:endParaRPr>
          </a:p>
          <a:p>
            <a:pPr algn="ctr" eaLnBrk="1" fontAlgn="base" hangingPunct="1">
              <a:spcBef>
                <a:spcPct val="0"/>
              </a:spcBef>
              <a:spcAft>
                <a:spcPct val="0"/>
              </a:spcAft>
              <a:buFontTx/>
              <a:buNone/>
            </a:pPr>
            <a:r>
              <a:rPr lang="ja-JP" altLang="en-US" sz="4400">
                <a:solidFill>
                  <a:srgbClr val="000000"/>
                </a:solidFill>
                <a:latin typeface="ＭＳ ゴシック" panose="020B0609070205080204" pitchFamily="49" charset="-128"/>
                <a:ea typeface="ＭＳ ゴシック" panose="020B0609070205080204" pitchFamily="49" charset="-128"/>
              </a:rPr>
              <a:t>ＣＯＩ開示</a:t>
            </a:r>
            <a:endParaRPr lang="en-US" altLang="ja-JP" sz="4400">
              <a:solidFill>
                <a:srgbClr val="000000"/>
              </a:solidFill>
              <a:latin typeface="ＭＳ ゴシック" panose="020B0609070205080204" pitchFamily="49" charset="-128"/>
              <a:ea typeface="ＭＳ ゴシック" panose="020B0609070205080204" pitchFamily="49" charset="-128"/>
            </a:endParaRPr>
          </a:p>
        </p:txBody>
      </p:sp>
      <p:sp>
        <p:nvSpPr>
          <p:cNvPr id="2052" name="テキスト ボックス 5"/>
          <p:cNvSpPr txBox="1">
            <a:spLocks noChangeArrowheads="1"/>
          </p:cNvSpPr>
          <p:nvPr/>
        </p:nvSpPr>
        <p:spPr bwMode="auto">
          <a:xfrm>
            <a:off x="-295866" y="2334177"/>
            <a:ext cx="99516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fontAlgn="base" hangingPunct="1">
              <a:spcBef>
                <a:spcPct val="0"/>
              </a:spcBef>
              <a:spcAft>
                <a:spcPct val="0"/>
              </a:spcAft>
              <a:buNone/>
            </a:pPr>
            <a:r>
              <a:rPr lang="zh-TW" altLang="en-US" sz="2000" b="1" dirty="0">
                <a:solidFill>
                  <a:srgbClr val="000000"/>
                </a:solidFill>
                <a:latin typeface="ＭＳ ゴシック" panose="020B0609070205080204" pitchFamily="49" charset="-128"/>
                <a:ea typeface="ＭＳ ゴシック" panose="020B0609070205080204" pitchFamily="49" charset="-128"/>
              </a:rPr>
              <a:t>発表者名</a:t>
            </a:r>
            <a:r>
              <a:rPr lang="zh-TW" altLang="en-US" sz="2000" b="1" dirty="0" smtClean="0">
                <a:solidFill>
                  <a:srgbClr val="000000"/>
                </a:solidFill>
                <a:latin typeface="ＭＳ ゴシック" panose="020B0609070205080204" pitchFamily="49" charset="-128"/>
                <a:ea typeface="ＭＳ ゴシック" panose="020B0609070205080204" pitchFamily="49" charset="-128"/>
              </a:rPr>
              <a:t>：◎ </a:t>
            </a:r>
            <a:r>
              <a:rPr lang="ja-JP" altLang="ja-JP" sz="2000" b="1" dirty="0" smtClean="0">
                <a:solidFill>
                  <a:srgbClr val="000000"/>
                </a:solidFill>
                <a:latin typeface="ＭＳ ゴシック" panose="020B0609070205080204" pitchFamily="49" charset="-128"/>
                <a:ea typeface="ＭＳ ゴシック" panose="020B0609070205080204" pitchFamily="49" charset="-128"/>
              </a:rPr>
              <a:t>大竹啓之</a:t>
            </a:r>
            <a:r>
              <a:rPr lang="ja-JP" altLang="ja-JP" sz="2000" b="1" dirty="0">
                <a:solidFill>
                  <a:srgbClr val="000000"/>
                </a:solidFill>
                <a:latin typeface="ＭＳ ゴシック" panose="020B0609070205080204" pitchFamily="49" charset="-128"/>
                <a:ea typeface="ＭＳ ゴシック" panose="020B0609070205080204" pitchFamily="49" charset="-128"/>
              </a:rPr>
              <a:t>、的場玲恵、坂下杏奈、山崎悠理子</a:t>
            </a:r>
            <a:r>
              <a:rPr lang="ja-JP" altLang="ja-JP" sz="2000" b="1" dirty="0" smtClean="0">
                <a:solidFill>
                  <a:srgbClr val="000000"/>
                </a:solidFill>
                <a:latin typeface="ＭＳ ゴシック" panose="020B0609070205080204" pitchFamily="49" charset="-128"/>
                <a:ea typeface="ＭＳ ゴシック" panose="020B0609070205080204" pitchFamily="49" charset="-128"/>
              </a:rPr>
              <a:t>、</a:t>
            </a:r>
            <a:r>
              <a:rPr lang="ja-JP" altLang="en-US" sz="2000" b="1" dirty="0" smtClean="0">
                <a:solidFill>
                  <a:srgbClr val="000000"/>
                </a:solidFill>
                <a:latin typeface="ＭＳ ゴシック" panose="020B0609070205080204" pitchFamily="49" charset="-128"/>
                <a:ea typeface="ＭＳ ゴシック" panose="020B0609070205080204" pitchFamily="49" charset="-128"/>
              </a:rPr>
              <a:t>　　　　　　　　　　　　　　　　　　　　　</a:t>
            </a:r>
            <a:r>
              <a:rPr lang="ja-JP" altLang="ja-JP" sz="2000" b="1" dirty="0" smtClean="0">
                <a:solidFill>
                  <a:srgbClr val="000000"/>
                </a:solidFill>
                <a:latin typeface="ＭＳ ゴシック" panose="020B0609070205080204" pitchFamily="49" charset="-128"/>
                <a:ea typeface="ＭＳ ゴシック" panose="020B0609070205080204" pitchFamily="49" charset="-128"/>
              </a:rPr>
              <a:t>梅原</a:t>
            </a:r>
            <a:r>
              <a:rPr lang="ja-JP" altLang="ja-JP" sz="2000" b="1" dirty="0">
                <a:solidFill>
                  <a:srgbClr val="000000"/>
                </a:solidFill>
                <a:latin typeface="ＭＳ ゴシック" panose="020B0609070205080204" pitchFamily="49" charset="-128"/>
                <a:ea typeface="ＭＳ ゴシック" panose="020B0609070205080204" pitchFamily="49" charset="-128"/>
              </a:rPr>
              <a:t>敏弘</a:t>
            </a:r>
            <a:r>
              <a:rPr lang="ja-JP" altLang="ja-JP" sz="2000" b="1" dirty="0" smtClean="0">
                <a:solidFill>
                  <a:srgbClr val="000000"/>
                </a:solidFill>
                <a:latin typeface="ＭＳ ゴシック" panose="020B0609070205080204" pitchFamily="49" charset="-128"/>
                <a:ea typeface="ＭＳ ゴシック" panose="020B0609070205080204" pitchFamily="49" charset="-128"/>
              </a:rPr>
              <a:t>、</a:t>
            </a:r>
            <a:r>
              <a:rPr lang="ja-JP" altLang="ja-JP" sz="2000" b="1" dirty="0">
                <a:solidFill>
                  <a:srgbClr val="000000"/>
                </a:solidFill>
                <a:latin typeface="ＭＳ ゴシック" panose="020B0609070205080204" pitchFamily="49" charset="-128"/>
                <a:ea typeface="ＭＳ ゴシック" panose="020B0609070205080204" pitchFamily="49" charset="-128"/>
              </a:rPr>
              <a:t>皆川真哉、</a:t>
            </a:r>
            <a:r>
              <a:rPr lang="zh-TW" altLang="en-US" sz="2000" b="1" dirty="0" smtClean="0">
                <a:solidFill>
                  <a:srgbClr val="000000"/>
                </a:solidFill>
                <a:latin typeface="ＭＳ ゴシック" panose="020B0609070205080204" pitchFamily="49" charset="-128"/>
                <a:ea typeface="ＭＳ ゴシック" panose="020B0609070205080204" pitchFamily="49" charset="-128"/>
              </a:rPr>
              <a:t>松田</a:t>
            </a:r>
            <a:r>
              <a:rPr lang="zh-TW" altLang="en-US" sz="2000" b="1" dirty="0">
                <a:solidFill>
                  <a:srgbClr val="000000"/>
                </a:solidFill>
                <a:latin typeface="ＭＳ ゴシック" panose="020B0609070205080204" pitchFamily="49" charset="-128"/>
                <a:ea typeface="ＭＳ ゴシック" panose="020B0609070205080204" pitchFamily="49" charset="-128"/>
              </a:rPr>
              <a:t>昌</a:t>
            </a:r>
            <a:r>
              <a:rPr lang="zh-TW" altLang="en-US" sz="2000" b="1" dirty="0" smtClean="0">
                <a:solidFill>
                  <a:srgbClr val="000000"/>
                </a:solidFill>
                <a:latin typeface="ＭＳ ゴシック" panose="020B0609070205080204" pitchFamily="49" charset="-128"/>
                <a:ea typeface="ＭＳ ゴシック" panose="020B0609070205080204" pitchFamily="49" charset="-128"/>
              </a:rPr>
              <a:t>文（◎</a:t>
            </a:r>
            <a:r>
              <a:rPr lang="ja-JP" altLang="en-US" sz="2000" b="1" dirty="0" smtClean="0">
                <a:solidFill>
                  <a:srgbClr val="000000"/>
                </a:solidFill>
                <a:latin typeface="ＭＳ ゴシック" panose="020B0609070205080204" pitchFamily="49" charset="-128"/>
                <a:ea typeface="ＭＳ ゴシック" panose="020B0609070205080204" pitchFamily="49" charset="-128"/>
              </a:rPr>
              <a:t>研究</a:t>
            </a:r>
            <a:r>
              <a:rPr lang="zh-TW" altLang="en-US" sz="2000" b="1" dirty="0" smtClean="0">
                <a:solidFill>
                  <a:srgbClr val="000000"/>
                </a:solidFill>
                <a:latin typeface="ＭＳ ゴシック" panose="020B0609070205080204" pitchFamily="49" charset="-128"/>
                <a:ea typeface="ＭＳ ゴシック" panose="020B0609070205080204" pitchFamily="49" charset="-128"/>
              </a:rPr>
              <a:t>代表者</a:t>
            </a:r>
            <a:r>
              <a:rPr lang="zh-TW" altLang="en-US" sz="2000" b="1" dirty="0">
                <a:solidFill>
                  <a:srgbClr val="000000"/>
                </a:solidFill>
                <a:latin typeface="ＭＳ ゴシック" panose="020B0609070205080204" pitchFamily="49" charset="-128"/>
                <a:ea typeface="ＭＳ ゴシック" panose="020B0609070205080204" pitchFamily="49" charset="-128"/>
              </a:rPr>
              <a:t>）</a:t>
            </a:r>
            <a:endParaRPr lang="ja-JP" altLang="en-US" sz="2000" b="1" dirty="0">
              <a:solidFill>
                <a:srgbClr val="000000"/>
              </a:solidFill>
              <a:latin typeface="ＭＳ ゴシック" panose="020B0609070205080204" pitchFamily="49" charset="-128"/>
              <a:ea typeface="ＭＳ ゴシック" panose="020B0609070205080204" pitchFamily="49" charset="-128"/>
            </a:endParaRPr>
          </a:p>
        </p:txBody>
      </p:sp>
      <p:sp>
        <p:nvSpPr>
          <p:cNvPr id="2053" name="テキスト ボックス 8"/>
          <p:cNvSpPr txBox="1">
            <a:spLocks noChangeArrowheads="1"/>
          </p:cNvSpPr>
          <p:nvPr/>
        </p:nvSpPr>
        <p:spPr bwMode="auto">
          <a:xfrm>
            <a:off x="539750" y="3182938"/>
            <a:ext cx="828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base" hangingPunct="1">
              <a:spcBef>
                <a:spcPct val="0"/>
              </a:spcBef>
              <a:spcAft>
                <a:spcPct val="0"/>
              </a:spcAft>
              <a:buFontTx/>
              <a:buNone/>
            </a:pPr>
            <a:r>
              <a:rPr lang="ja-JP" altLang="en-US" sz="2000" dirty="0">
                <a:solidFill>
                  <a:srgbClr val="000000"/>
                </a:solidFill>
              </a:rPr>
              <a:t>演題</a:t>
            </a:r>
            <a:r>
              <a:rPr lang="ja-JP" altLang="en-US" sz="2000" dirty="0" smtClean="0">
                <a:solidFill>
                  <a:srgbClr val="000000"/>
                </a:solidFill>
              </a:rPr>
              <a:t>発表に関連し、開示す</a:t>
            </a:r>
            <a:r>
              <a:rPr lang="ja-JP" altLang="en-US" sz="2000" dirty="0">
                <a:solidFill>
                  <a:srgbClr val="000000"/>
                </a:solidFill>
              </a:rPr>
              <a:t>べき</a:t>
            </a:r>
            <a:r>
              <a:rPr lang="en-US" altLang="ja-JP" sz="2000" dirty="0">
                <a:solidFill>
                  <a:srgbClr val="000000"/>
                </a:solidFill>
              </a:rPr>
              <a:t>COI</a:t>
            </a:r>
            <a:r>
              <a:rPr lang="ja-JP" altLang="en-US" sz="2000" dirty="0">
                <a:solidFill>
                  <a:srgbClr val="000000"/>
                </a:solidFill>
              </a:rPr>
              <a:t>関係にある企業などとして、</a:t>
            </a:r>
          </a:p>
        </p:txBody>
      </p:sp>
      <p:pic>
        <p:nvPicPr>
          <p:cNvPr id="2057" name="図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6524625"/>
            <a:ext cx="21955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
          <p:cNvPicPr>
            <a:picLocks noChangeAspect="1" noChangeArrowheads="1"/>
          </p:cNvPicPr>
          <p:nvPr/>
        </p:nvPicPr>
        <p:blipFill>
          <a:blip r:embed="rId3"/>
          <a:srcRect/>
          <a:stretch>
            <a:fillRect/>
          </a:stretch>
        </p:blipFill>
        <p:spPr bwMode="auto">
          <a:xfrm>
            <a:off x="715963" y="1058863"/>
            <a:ext cx="947737"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63" name="テキスト ボックス 24"/>
          <p:cNvSpPr txBox="1">
            <a:spLocks noChangeArrowheads="1"/>
          </p:cNvSpPr>
          <p:nvPr/>
        </p:nvSpPr>
        <p:spPr bwMode="auto">
          <a:xfrm>
            <a:off x="553945" y="3864739"/>
            <a:ext cx="793504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base" hangingPunct="1">
              <a:spcBef>
                <a:spcPct val="0"/>
              </a:spcBef>
              <a:spcAft>
                <a:spcPct val="0"/>
              </a:spcAft>
              <a:buFontTx/>
              <a:buNone/>
            </a:pPr>
            <a:r>
              <a:rPr lang="ja-JP" altLang="en-US" sz="2800" b="1" dirty="0">
                <a:solidFill>
                  <a:srgbClr val="000000"/>
                </a:solidFill>
              </a:rPr>
              <a:t>講演料：大正富山医薬品株式会社、ノボノルディスクファーマ株式会社、アストラゼネカ株式会社、大日本住友製薬株式会社、サノフィ株式会社、田辺三菱株式会社、日本ベーリンガーインゲルハイム株式会社、日本イーライリリー株式会社</a:t>
            </a:r>
          </a:p>
        </p:txBody>
      </p:sp>
    </p:spTree>
    <p:extLst>
      <p:ext uri="{BB962C8B-B14F-4D97-AF65-F5344CB8AC3E}">
        <p14:creationId xmlns:p14="http://schemas.microsoft.com/office/powerpoint/2010/main" val="4234926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117619" y="516058"/>
            <a:ext cx="8229600" cy="647700"/>
          </a:xfrm>
        </p:spPr>
        <p:txBody>
          <a:bodyPr/>
          <a:lstStyle/>
          <a:p>
            <a:pPr eaLnBrk="1" hangingPunct="1"/>
            <a:r>
              <a:rPr lang="ja-JP" altLang="en-US" sz="3600" b="1" dirty="0" smtClean="0">
                <a:solidFill>
                  <a:srgbClr val="FF0000"/>
                </a:solidFill>
                <a:effectLst>
                  <a:outerShdw blurRad="38100" dist="38100" dir="2700000" algn="tl">
                    <a:srgbClr val="000000">
                      <a:alpha val="43137"/>
                    </a:srgbClr>
                  </a:outerShdw>
                </a:effectLst>
                <a:latin typeface="+mj-ea"/>
              </a:rPr>
              <a:t>背景と目的（１）</a:t>
            </a:r>
            <a:r>
              <a:rPr lang="ja-JP" altLang="en-US" sz="3600" b="1" dirty="0" smtClean="0"/>
              <a:t>　　　　</a:t>
            </a:r>
            <a:endParaRPr lang="ja-JP" altLang="en-US" sz="1800" b="1" dirty="0" smtClean="0"/>
          </a:p>
        </p:txBody>
      </p:sp>
      <p:sp>
        <p:nvSpPr>
          <p:cNvPr id="3075" name="テキスト ボックス 5"/>
          <p:cNvSpPr txBox="1">
            <a:spLocks noChangeArrowheads="1"/>
          </p:cNvSpPr>
          <p:nvPr/>
        </p:nvSpPr>
        <p:spPr bwMode="auto">
          <a:xfrm>
            <a:off x="467544" y="1556792"/>
            <a:ext cx="864390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ja-JP" sz="3200" b="1" dirty="0"/>
              <a:t>糖尿病患者において動脈硬化の評価をすることは大変重要である。近年、血圧測定と同時に動脈硬化を手軽に検査できる医用電子血圧計</a:t>
            </a:r>
            <a:r>
              <a:rPr lang="en-US" altLang="ja-JP" sz="3200" b="1" dirty="0" err="1"/>
              <a:t>Pasesa</a:t>
            </a:r>
            <a:r>
              <a:rPr lang="en-US" altLang="ja-JP" sz="3200" b="1" baseline="30000" dirty="0"/>
              <a:t>®</a:t>
            </a:r>
            <a:r>
              <a:rPr lang="en-US" altLang="ja-JP" sz="3200" b="1" dirty="0"/>
              <a:t>(Prevent Arterial Sclerosis and Enjoy Successful Aging</a:t>
            </a:r>
            <a:r>
              <a:rPr lang="ja-JP" altLang="ja-JP" sz="3200" b="1" dirty="0" err="1"/>
              <a:t>，</a:t>
            </a:r>
            <a:r>
              <a:rPr lang="ja-JP" altLang="ja-JP" sz="3200" b="1" dirty="0"/>
              <a:t>開発：産業技術総合研究所、理化学研究所：特定保守管理医療機器 医療機器承認番号</a:t>
            </a:r>
            <a:r>
              <a:rPr lang="en-US" altLang="ja-JP" sz="3200" b="1" dirty="0"/>
              <a:t> 22300BZX00424000) </a:t>
            </a:r>
            <a:r>
              <a:rPr lang="ja-JP" altLang="ja-JP" sz="3200" b="1" dirty="0"/>
              <a:t>が臨床で用いることができるようになった</a:t>
            </a:r>
            <a:r>
              <a:rPr lang="ja-JP" altLang="ja-JP" sz="3200" b="1" dirty="0" smtClean="0"/>
              <a:t>。</a:t>
            </a:r>
            <a:endParaRPr lang="ja-JP" altLang="ja-JP" sz="3200" b="1" dirty="0"/>
          </a:p>
        </p:txBody>
      </p:sp>
    </p:spTree>
    <p:extLst>
      <p:ext uri="{BB962C8B-B14F-4D97-AF65-F5344CB8AC3E}">
        <p14:creationId xmlns:p14="http://schemas.microsoft.com/office/powerpoint/2010/main" val="195597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b="1" dirty="0" smtClean="0">
                <a:solidFill>
                  <a:srgbClr val="FF0000"/>
                </a:solidFill>
                <a:effectLst>
                  <a:outerShdw blurRad="38100" dist="38100" dir="2700000" algn="tl">
                    <a:srgbClr val="000000">
                      <a:alpha val="43137"/>
                    </a:srgbClr>
                  </a:outerShdw>
                </a:effectLst>
              </a:rPr>
              <a:t>背景と目的（２）</a:t>
            </a:r>
            <a:endParaRPr kumimoji="1" lang="ja-JP" altLang="en-US" sz="3600" dirty="0"/>
          </a:p>
        </p:txBody>
      </p:sp>
      <p:sp>
        <p:nvSpPr>
          <p:cNvPr id="3" name="正方形/長方形 2"/>
          <p:cNvSpPr/>
          <p:nvPr/>
        </p:nvSpPr>
        <p:spPr>
          <a:xfrm>
            <a:off x="539552" y="2060848"/>
            <a:ext cx="8316416" cy="2554545"/>
          </a:xfrm>
          <a:prstGeom prst="rect">
            <a:avLst/>
          </a:prstGeom>
        </p:spPr>
        <p:txBody>
          <a:bodyPr wrap="square">
            <a:spAutoFit/>
          </a:bodyPr>
          <a:lstStyle/>
          <a:p>
            <a:r>
              <a:rPr lang="en-US" altLang="ja-JP" sz="3200" b="1" dirty="0">
                <a:latin typeface="+mn-ea"/>
              </a:rPr>
              <a:t> </a:t>
            </a:r>
            <a:r>
              <a:rPr lang="en-US" altLang="ja-JP" sz="3200" b="1" dirty="0" smtClean="0">
                <a:latin typeface="+mn-ea"/>
              </a:rPr>
              <a:t> 2</a:t>
            </a:r>
            <a:r>
              <a:rPr lang="ja-JP" altLang="ja-JP" sz="3200" b="1" dirty="0">
                <a:latin typeface="+mn-ea"/>
              </a:rPr>
              <a:t>型糖尿病患者に</a:t>
            </a:r>
            <a:r>
              <a:rPr lang="ja-JP" altLang="ja-JP" sz="3200" b="1" dirty="0" smtClean="0">
                <a:latin typeface="+mn-ea"/>
              </a:rPr>
              <a:t>おいて</a:t>
            </a:r>
            <a:r>
              <a:rPr lang="en-US" altLang="ja-JP" sz="3200" b="1" dirty="0" smtClean="0">
                <a:latin typeface="+mn-ea"/>
              </a:rPr>
              <a:t>GLP-1</a:t>
            </a:r>
            <a:r>
              <a:rPr lang="ja-JP" altLang="en-US" sz="3200" b="1" dirty="0" smtClean="0">
                <a:latin typeface="+mn-ea"/>
              </a:rPr>
              <a:t>作動薬</a:t>
            </a:r>
            <a:r>
              <a:rPr lang="en-US" altLang="ja-JP" sz="3200" b="1" dirty="0" smtClean="0">
                <a:latin typeface="+mn-ea"/>
              </a:rPr>
              <a:t>(</a:t>
            </a:r>
            <a:r>
              <a:rPr lang="ja-JP" altLang="en-US" sz="3200" b="1" dirty="0" smtClean="0">
                <a:latin typeface="+mn-ea"/>
              </a:rPr>
              <a:t>デュラグルチド</a:t>
            </a:r>
            <a:r>
              <a:rPr lang="en-US" altLang="ja-JP" sz="3200" b="1" dirty="0" smtClean="0">
                <a:latin typeface="+mn-ea"/>
              </a:rPr>
              <a:t>)</a:t>
            </a:r>
            <a:r>
              <a:rPr lang="ja-JP" altLang="en-US" sz="3200" b="1" dirty="0" smtClean="0">
                <a:latin typeface="+mn-ea"/>
              </a:rPr>
              <a:t>投与前後で</a:t>
            </a:r>
            <a:r>
              <a:rPr lang="ja-JP" altLang="ja-JP" sz="3200" b="1" dirty="0" smtClean="0">
                <a:latin typeface="+mn-ea"/>
              </a:rPr>
              <a:t>動脈</a:t>
            </a:r>
            <a:r>
              <a:rPr lang="ja-JP" altLang="ja-JP" sz="3200" b="1" dirty="0">
                <a:latin typeface="+mn-ea"/>
              </a:rPr>
              <a:t>硬化の指標で</a:t>
            </a:r>
            <a:r>
              <a:rPr lang="ja-JP" altLang="ja-JP" sz="3200" b="1" dirty="0" smtClean="0">
                <a:latin typeface="+mn-ea"/>
              </a:rPr>
              <a:t>ある</a:t>
            </a:r>
            <a:r>
              <a:rPr lang="en-US" altLang="ja-JP" sz="3200" b="1" dirty="0" smtClean="0">
                <a:latin typeface="+mn-ea"/>
              </a:rPr>
              <a:t>AVI</a:t>
            </a:r>
            <a:r>
              <a:rPr lang="ja-JP" altLang="ja-JP" sz="3200" b="1" dirty="0">
                <a:latin typeface="+mn-ea"/>
              </a:rPr>
              <a:t>（</a:t>
            </a:r>
            <a:r>
              <a:rPr lang="en-US" altLang="ja-JP" sz="3200" b="1" dirty="0">
                <a:latin typeface="+mn-ea"/>
              </a:rPr>
              <a:t>Arterial Velocity pulse Index</a:t>
            </a:r>
            <a:r>
              <a:rPr lang="ja-JP" altLang="ja-JP" sz="3200" b="1" dirty="0">
                <a:latin typeface="+mn-ea"/>
              </a:rPr>
              <a:t>）と</a:t>
            </a:r>
            <a:r>
              <a:rPr lang="en-US" altLang="ja-JP" sz="3200" b="1" dirty="0">
                <a:latin typeface="+mn-ea"/>
              </a:rPr>
              <a:t>API</a:t>
            </a:r>
            <a:r>
              <a:rPr lang="ja-JP" altLang="ja-JP" sz="3200" b="1" dirty="0">
                <a:latin typeface="+mn-ea"/>
              </a:rPr>
              <a:t>（</a:t>
            </a:r>
            <a:r>
              <a:rPr lang="en-US" altLang="ja-JP" sz="3200" b="1" dirty="0">
                <a:latin typeface="+mn-ea"/>
              </a:rPr>
              <a:t>Arterial Pressure volume Index)</a:t>
            </a:r>
            <a:r>
              <a:rPr lang="ja-JP" altLang="ja-JP" sz="3200" b="1" dirty="0">
                <a:latin typeface="+mn-ea"/>
              </a:rPr>
              <a:t>の変化について比較検討した</a:t>
            </a:r>
            <a:r>
              <a:rPr lang="ja-JP" altLang="ja-JP" sz="3200" b="1" dirty="0" smtClean="0">
                <a:latin typeface="+mn-ea"/>
              </a:rPr>
              <a:t>。</a:t>
            </a:r>
            <a:endParaRPr lang="ja-JP" altLang="ja-JP" sz="3200" b="1" dirty="0">
              <a:latin typeface="+mn-ea"/>
            </a:endParaRPr>
          </a:p>
        </p:txBody>
      </p:sp>
    </p:spTree>
    <p:extLst>
      <p:ext uri="{BB962C8B-B14F-4D97-AF65-F5344CB8AC3E}">
        <p14:creationId xmlns:p14="http://schemas.microsoft.com/office/powerpoint/2010/main" val="1704438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b="1" dirty="0">
                <a:solidFill>
                  <a:srgbClr val="FF0000"/>
                </a:solidFill>
                <a:effectLst>
                  <a:outerShdw blurRad="38100" dist="38100" dir="2700000" algn="tl">
                    <a:srgbClr val="C0C0C0"/>
                  </a:outerShdw>
                </a:effectLst>
                <a:latin typeface="Times" charset="0"/>
              </a:rPr>
              <a:t>対象と方法</a:t>
            </a:r>
            <a:r>
              <a:rPr lang="ja-JP" altLang="en-US" sz="3600" b="1" dirty="0" smtClean="0">
                <a:solidFill>
                  <a:srgbClr val="FF0000"/>
                </a:solidFill>
                <a:effectLst>
                  <a:outerShdw blurRad="38100" dist="38100" dir="2700000" algn="tl">
                    <a:srgbClr val="C0C0C0"/>
                  </a:outerShdw>
                </a:effectLst>
                <a:latin typeface="Times" charset="0"/>
              </a:rPr>
              <a:t>（</a:t>
            </a:r>
            <a:r>
              <a:rPr lang="en-US" altLang="ja-JP" sz="3600" b="1" dirty="0" smtClean="0">
                <a:solidFill>
                  <a:srgbClr val="FF0000"/>
                </a:solidFill>
                <a:effectLst>
                  <a:outerShdw blurRad="38100" dist="38100" dir="2700000" algn="tl">
                    <a:srgbClr val="C0C0C0"/>
                  </a:outerShdw>
                </a:effectLst>
                <a:latin typeface="Times" charset="0"/>
              </a:rPr>
              <a:t>1</a:t>
            </a:r>
            <a:r>
              <a:rPr lang="ja-JP" altLang="en-US" sz="3600" b="1" dirty="0" smtClean="0">
                <a:solidFill>
                  <a:srgbClr val="FF0000"/>
                </a:solidFill>
                <a:effectLst>
                  <a:outerShdw blurRad="38100" dist="38100" dir="2700000" algn="tl">
                    <a:srgbClr val="C0C0C0"/>
                  </a:outerShdw>
                </a:effectLst>
                <a:latin typeface="Times" charset="0"/>
              </a:rPr>
              <a:t>）</a:t>
            </a:r>
            <a:endParaRPr lang="ja-JP" altLang="en-US" sz="3600" b="1" dirty="0">
              <a:solidFill>
                <a:srgbClr val="FF0000"/>
              </a:solidFill>
              <a:effectLst>
                <a:outerShdw blurRad="38100" dist="38100" dir="2700000" algn="tl">
                  <a:srgbClr val="C0C0C0"/>
                </a:outerShdw>
              </a:effectLst>
              <a:latin typeface="Times" charset="0"/>
            </a:endParaRPr>
          </a:p>
        </p:txBody>
      </p:sp>
      <p:sp>
        <p:nvSpPr>
          <p:cNvPr id="3" name="正方形/長方形 2"/>
          <p:cNvSpPr/>
          <p:nvPr/>
        </p:nvSpPr>
        <p:spPr>
          <a:xfrm>
            <a:off x="323900" y="2276872"/>
            <a:ext cx="8496200" cy="2062103"/>
          </a:xfrm>
          <a:prstGeom prst="rect">
            <a:avLst/>
          </a:prstGeom>
        </p:spPr>
        <p:txBody>
          <a:bodyPr wrap="square">
            <a:spAutoFit/>
          </a:bodyPr>
          <a:lstStyle/>
          <a:p>
            <a:r>
              <a:rPr lang="ja-JP" altLang="ja-JP" sz="3200" b="1" dirty="0" smtClean="0"/>
              <a:t>当院</a:t>
            </a:r>
            <a:r>
              <a:rPr lang="ja-JP" altLang="en-US" sz="3200" b="1" dirty="0" smtClean="0"/>
              <a:t>外来</a:t>
            </a:r>
            <a:r>
              <a:rPr lang="ja-JP" altLang="ja-JP" sz="3200" b="1" dirty="0" smtClean="0"/>
              <a:t>で</a:t>
            </a:r>
            <a:r>
              <a:rPr lang="ja-JP" altLang="ja-JP" sz="3200" b="1" dirty="0"/>
              <a:t>加療中の２型糖尿病患者</a:t>
            </a:r>
            <a:r>
              <a:rPr lang="ja-JP" altLang="ja-JP" sz="3200" b="1" dirty="0" smtClean="0"/>
              <a:t>に</a:t>
            </a:r>
            <a:r>
              <a:rPr lang="en-US" altLang="ja-JP" sz="3200" b="1" dirty="0">
                <a:latin typeface="+mn-ea"/>
              </a:rPr>
              <a:t>GLP-1</a:t>
            </a:r>
            <a:r>
              <a:rPr lang="ja-JP" altLang="en-US" sz="3200" b="1" dirty="0">
                <a:latin typeface="+mn-ea"/>
              </a:rPr>
              <a:t>作動薬</a:t>
            </a:r>
            <a:r>
              <a:rPr lang="ja-JP" altLang="ja-JP" sz="3200" b="1" dirty="0" smtClean="0"/>
              <a:t>：</a:t>
            </a:r>
            <a:r>
              <a:rPr lang="ja-JP" altLang="en-US" sz="3200" b="1" dirty="0">
                <a:latin typeface="+mn-ea"/>
              </a:rPr>
              <a:t>デュラグルチド</a:t>
            </a:r>
            <a:r>
              <a:rPr lang="ja-JP" altLang="ja-JP" sz="3200" b="1" dirty="0" smtClean="0"/>
              <a:t>を</a:t>
            </a:r>
            <a:r>
              <a:rPr lang="en-US" altLang="ja-JP" sz="3200" b="1" dirty="0" smtClean="0"/>
              <a:t>1</a:t>
            </a:r>
            <a:r>
              <a:rPr lang="ja-JP" altLang="ja-JP" sz="3200" b="1" dirty="0" smtClean="0"/>
              <a:t>か</a:t>
            </a:r>
            <a:r>
              <a:rPr lang="ja-JP" altLang="ja-JP" sz="3200" b="1" dirty="0"/>
              <a:t>月投与</a:t>
            </a:r>
            <a:r>
              <a:rPr lang="ja-JP" altLang="ja-JP" sz="3200" b="1" dirty="0" smtClean="0"/>
              <a:t>した</a:t>
            </a:r>
            <a:r>
              <a:rPr lang="en-US" altLang="ja-JP" sz="3200" b="1" dirty="0" smtClean="0"/>
              <a:t>22</a:t>
            </a:r>
            <a:r>
              <a:rPr lang="ja-JP" altLang="ja-JP" sz="3200" b="1" dirty="0" smtClean="0"/>
              <a:t>例に</a:t>
            </a:r>
            <a:r>
              <a:rPr lang="ja-JP" altLang="ja-JP" sz="3200" b="1" dirty="0"/>
              <a:t>対して</a:t>
            </a:r>
            <a:r>
              <a:rPr lang="ja-JP" altLang="ja-JP" sz="3200" b="1" dirty="0" smtClean="0"/>
              <a:t>、治療前後の</a:t>
            </a:r>
            <a:r>
              <a:rPr lang="en-US" altLang="ja-JP" sz="3200" b="1" dirty="0" err="1"/>
              <a:t>Pasesa</a:t>
            </a:r>
            <a:r>
              <a:rPr lang="en-US" altLang="ja-JP" sz="3200" b="1" baseline="30000" dirty="0"/>
              <a:t>®</a:t>
            </a:r>
            <a:r>
              <a:rPr lang="ja-JP" altLang="ja-JP" sz="3200" b="1" dirty="0"/>
              <a:t>を用いた血管指標</a:t>
            </a:r>
            <a:r>
              <a:rPr lang="en-US" altLang="ja-JP" sz="3200" b="1" dirty="0"/>
              <a:t>AVI</a:t>
            </a:r>
            <a:r>
              <a:rPr lang="ja-JP" altLang="ja-JP" sz="3200" b="1" dirty="0"/>
              <a:t>と</a:t>
            </a:r>
            <a:r>
              <a:rPr lang="en-US" altLang="ja-JP" sz="3200" b="1" dirty="0"/>
              <a:t>API</a:t>
            </a:r>
            <a:r>
              <a:rPr lang="ja-JP" altLang="ja-JP" sz="3200" b="1" dirty="0"/>
              <a:t>を測定し比較検討をした</a:t>
            </a:r>
            <a:r>
              <a:rPr lang="ja-JP" altLang="ja-JP" sz="3200" b="1" dirty="0" smtClean="0"/>
              <a:t>。</a:t>
            </a:r>
            <a:endParaRPr lang="ja-JP" altLang="ja-JP" sz="3200" b="1" dirty="0"/>
          </a:p>
        </p:txBody>
      </p:sp>
    </p:spTree>
    <p:extLst>
      <p:ext uri="{BB962C8B-B14F-4D97-AF65-F5344CB8AC3E}">
        <p14:creationId xmlns:p14="http://schemas.microsoft.com/office/powerpoint/2010/main" val="827382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466583" y="1012666"/>
            <a:ext cx="2736303" cy="338554"/>
          </a:xfrm>
          <a:prstGeom prst="rect">
            <a:avLst/>
          </a:prstGeom>
          <a:noFill/>
          <a:ln w="9525">
            <a:solidFill>
              <a:schemeClr val="bg1"/>
            </a:solidFill>
            <a:miter lim="800000"/>
            <a:headEnd/>
            <a:tailEnd/>
          </a:ln>
          <a:effectLst/>
        </p:spPr>
        <p:txBody>
          <a:bodyPr wrap="square">
            <a:spAutoFit/>
          </a:bodyPr>
          <a:lstStyle/>
          <a:p>
            <a:pPr algn="ctr">
              <a:spcBef>
                <a:spcPct val="0"/>
              </a:spcBef>
            </a:pPr>
            <a:endParaRPr lang="en-US" altLang="ja-JP" sz="1600" b="1" dirty="0">
              <a:solidFill>
                <a:prstClr val="black"/>
              </a:solidFill>
              <a:latin typeface="ＭＳ Ｐゴシック"/>
            </a:endParaRPr>
          </a:p>
        </p:txBody>
      </p:sp>
      <p:sp>
        <p:nvSpPr>
          <p:cNvPr id="11" name="正方形/長方形 10"/>
          <p:cNvSpPr/>
          <p:nvPr/>
        </p:nvSpPr>
        <p:spPr>
          <a:xfrm>
            <a:off x="3131840" y="395953"/>
            <a:ext cx="2767104" cy="584775"/>
          </a:xfrm>
          <a:prstGeom prst="rect">
            <a:avLst/>
          </a:prstGeom>
        </p:spPr>
        <p:txBody>
          <a:bodyPr wrap="none">
            <a:spAutoFit/>
          </a:bodyPr>
          <a:lstStyle/>
          <a:p>
            <a:r>
              <a:rPr lang="ja-JP" altLang="en-US" sz="3200" b="1" dirty="0" smtClean="0">
                <a:solidFill>
                  <a:srgbClr val="FF0000"/>
                </a:solidFill>
                <a:effectLst>
                  <a:outerShdw blurRad="38100" dist="38100" dir="2700000" algn="tl">
                    <a:srgbClr val="C0C0C0"/>
                  </a:outerShdw>
                </a:effectLst>
                <a:latin typeface="Times" charset="0"/>
              </a:rPr>
              <a:t>対象と方法（</a:t>
            </a:r>
            <a:r>
              <a:rPr lang="en-US" altLang="ja-JP" sz="3200" b="1" dirty="0">
                <a:solidFill>
                  <a:srgbClr val="FF0000"/>
                </a:solidFill>
                <a:effectLst>
                  <a:outerShdw blurRad="38100" dist="38100" dir="2700000" algn="tl">
                    <a:srgbClr val="C0C0C0"/>
                  </a:outerShdw>
                </a:effectLst>
                <a:latin typeface="Times" charset="0"/>
              </a:rPr>
              <a:t>2</a:t>
            </a:r>
            <a:r>
              <a:rPr lang="ja-JP" altLang="en-US" sz="3200" b="1" dirty="0" smtClean="0">
                <a:solidFill>
                  <a:srgbClr val="FF0000"/>
                </a:solidFill>
                <a:effectLst>
                  <a:outerShdw blurRad="38100" dist="38100" dir="2700000" algn="tl">
                    <a:srgbClr val="C0C0C0"/>
                  </a:outerShdw>
                </a:effectLst>
                <a:latin typeface="Times" charset="0"/>
              </a:rPr>
              <a:t>）</a:t>
            </a:r>
            <a:endParaRPr lang="ja-JP" altLang="en-US" sz="3200" b="1" dirty="0">
              <a:solidFill>
                <a:srgbClr val="FF0000"/>
              </a:solidFill>
              <a:effectLst>
                <a:outerShdw blurRad="38100" dist="38100" dir="2700000" algn="tl">
                  <a:srgbClr val="C0C0C0"/>
                </a:outerShdw>
              </a:effectLst>
              <a:latin typeface="Times" charset="0"/>
            </a:endParaRPr>
          </a:p>
        </p:txBody>
      </p:sp>
      <p:graphicFrame>
        <p:nvGraphicFramePr>
          <p:cNvPr id="8" name="表 7"/>
          <p:cNvGraphicFramePr>
            <a:graphicFrameLocks noGrp="1"/>
          </p:cNvGraphicFramePr>
          <p:nvPr>
            <p:extLst>
              <p:ext uri="{D42A27DB-BD31-4B8C-83A1-F6EECF244321}">
                <p14:modId xmlns:p14="http://schemas.microsoft.com/office/powerpoint/2010/main" val="2010151205"/>
              </p:ext>
            </p:extLst>
          </p:nvPr>
        </p:nvGraphicFramePr>
        <p:xfrm>
          <a:off x="2051720" y="1268759"/>
          <a:ext cx="3946532" cy="5370862"/>
        </p:xfrm>
        <a:graphic>
          <a:graphicData uri="http://schemas.openxmlformats.org/drawingml/2006/table">
            <a:tbl>
              <a:tblPr firstRow="1" bandRow="1">
                <a:tableStyleId>{2D5ABB26-0587-4C30-8999-92F81FD0307C}</a:tableStyleId>
              </a:tblPr>
              <a:tblGrid>
                <a:gridCol w="1973266"/>
                <a:gridCol w="1973266"/>
              </a:tblGrid>
              <a:tr h="671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n>
                            <a:solidFill>
                              <a:schemeClr val="tx1"/>
                            </a:solidFill>
                          </a:ln>
                          <a:solidFill>
                            <a:schemeClr val="tx1"/>
                          </a:solidFill>
                          <a:latin typeface="+mn-ea"/>
                          <a:ea typeface="+mn-ea"/>
                        </a:rPr>
                        <a:t>症例数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kern="1200" dirty="0" smtClean="0">
                          <a:solidFill>
                            <a:schemeClr val="tx2">
                              <a:lumMod val="60000"/>
                              <a:lumOff val="40000"/>
                            </a:schemeClr>
                          </a:solidFill>
                          <a:latin typeface="+mj-ea"/>
                          <a:ea typeface="+mn-ea"/>
                          <a:cs typeface="+mn-cs"/>
                        </a:rPr>
                        <a:t>n=22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n-ea"/>
                          <a:ea typeface="+mn-ea"/>
                        </a:rPr>
                        <a:t>糖尿病歴</a:t>
                      </a:r>
                      <a:endParaRPr kumimoji="1" lang="ja-JP" altLang="en-US" sz="2400" b="0" dirty="0" smtClean="0">
                        <a:ln>
                          <a:solidFill>
                            <a:schemeClr val="tx1"/>
                          </a:solidFill>
                        </a:ln>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u="none" kern="1200" dirty="0" smtClean="0">
                          <a:solidFill>
                            <a:schemeClr val="tx2">
                              <a:lumMod val="60000"/>
                              <a:lumOff val="40000"/>
                            </a:schemeClr>
                          </a:solidFill>
                          <a:latin typeface="+mj-ea"/>
                          <a:ea typeface="+mn-ea"/>
                          <a:cs typeface="+mn-cs"/>
                        </a:rPr>
                        <a:t>14±13</a:t>
                      </a:r>
                      <a:r>
                        <a:rPr kumimoji="1" lang="ja-JP" altLang="en-US" sz="2400" b="1" kern="1200" dirty="0" smtClean="0">
                          <a:solidFill>
                            <a:schemeClr val="tx2">
                              <a:lumMod val="60000"/>
                              <a:lumOff val="40000"/>
                            </a:schemeClr>
                          </a:solidFill>
                          <a:latin typeface="+mj-ea"/>
                          <a:ea typeface="+mn-ea"/>
                          <a:cs typeface="+mn-cs"/>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n-ea"/>
                          <a:ea typeface="+mn-ea"/>
                        </a:rPr>
                        <a:t>年齢</a:t>
                      </a:r>
                      <a:endParaRPr kumimoji="1" lang="ja-JP" altLang="en-US" sz="2400" b="0" dirty="0" smtClean="0">
                        <a:ln>
                          <a:solidFill>
                            <a:schemeClr val="tx1"/>
                          </a:solidFill>
                        </a:ln>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u="none" kern="1200" dirty="0" smtClean="0">
                          <a:solidFill>
                            <a:schemeClr val="tx2">
                              <a:lumMod val="60000"/>
                              <a:lumOff val="40000"/>
                            </a:schemeClr>
                          </a:solidFill>
                          <a:latin typeface="+mj-ea"/>
                          <a:ea typeface="+mn-ea"/>
                          <a:cs typeface="+mn-cs"/>
                        </a:rPr>
                        <a:t>66±12</a:t>
                      </a:r>
                      <a:r>
                        <a:rPr kumimoji="1" lang="ja-JP" altLang="en-US" sz="2400" b="1" kern="1200" dirty="0" smtClean="0">
                          <a:solidFill>
                            <a:schemeClr val="tx2">
                              <a:lumMod val="60000"/>
                              <a:lumOff val="40000"/>
                            </a:schemeClr>
                          </a:solidFill>
                          <a:latin typeface="+mj-ea"/>
                          <a:ea typeface="+mn-ea"/>
                          <a:cs typeface="+mn-cs"/>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algn="ctr"/>
                      <a:r>
                        <a:rPr kumimoji="1" lang="ja-JP" altLang="en-US" sz="2400" b="0" kern="1200" dirty="0" smtClean="0">
                          <a:solidFill>
                            <a:schemeClr val="tx1"/>
                          </a:solidFill>
                          <a:latin typeface="+mn-ea"/>
                          <a:ea typeface="+mn-ea"/>
                        </a:rPr>
                        <a:t>性別 </a:t>
                      </a:r>
                      <a:endParaRPr kumimoji="1" lang="ja-JP" altLang="en-US" sz="2400" b="0" dirty="0">
                        <a:ln>
                          <a:solidFill>
                            <a:schemeClr val="tx1"/>
                          </a:solidFill>
                        </a:ln>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smtClean="0">
                          <a:solidFill>
                            <a:schemeClr val="tx2">
                              <a:lumMod val="60000"/>
                              <a:lumOff val="40000"/>
                            </a:schemeClr>
                          </a:solidFill>
                          <a:latin typeface="+mj-ea"/>
                          <a:ea typeface="+mn-ea"/>
                          <a:cs typeface="+mn-cs"/>
                        </a:rPr>
                        <a:t>男</a:t>
                      </a:r>
                      <a:r>
                        <a:rPr kumimoji="1" lang="en-US" altLang="ja-JP" sz="2400" b="1" kern="1200" dirty="0" smtClean="0">
                          <a:solidFill>
                            <a:schemeClr val="tx2">
                              <a:lumMod val="60000"/>
                              <a:lumOff val="40000"/>
                            </a:schemeClr>
                          </a:solidFill>
                          <a:latin typeface="+mj-ea"/>
                          <a:ea typeface="+mn-ea"/>
                          <a:cs typeface="+mn-cs"/>
                        </a:rPr>
                        <a:t>9/</a:t>
                      </a:r>
                      <a:r>
                        <a:rPr kumimoji="1" lang="ja-JP" altLang="en-US" sz="2400" b="1" kern="1200" dirty="0" smtClean="0">
                          <a:solidFill>
                            <a:schemeClr val="tx2">
                              <a:lumMod val="60000"/>
                              <a:lumOff val="40000"/>
                            </a:schemeClr>
                          </a:solidFill>
                          <a:latin typeface="+mj-ea"/>
                          <a:ea typeface="+mn-ea"/>
                          <a:cs typeface="+mn-cs"/>
                        </a:rPr>
                        <a:t>女</a:t>
                      </a:r>
                      <a:r>
                        <a:rPr kumimoji="1" lang="en-US" altLang="ja-JP" sz="2400" b="1" kern="1200" dirty="0" smtClean="0">
                          <a:solidFill>
                            <a:schemeClr val="tx2">
                              <a:lumMod val="60000"/>
                              <a:lumOff val="40000"/>
                            </a:schemeClr>
                          </a:solidFill>
                          <a:latin typeface="+mj-ea"/>
                          <a:ea typeface="+mn-ea"/>
                          <a:cs typeface="+mn-cs"/>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algn="ctr"/>
                      <a:r>
                        <a:rPr kumimoji="1" lang="en-US" altLang="ja-JP" sz="2400" b="0" kern="1200" dirty="0" smtClean="0">
                          <a:solidFill>
                            <a:schemeClr val="tx1"/>
                          </a:solidFill>
                          <a:latin typeface="+mn-ea"/>
                          <a:ea typeface="+mn-ea"/>
                        </a:rPr>
                        <a:t>BMI </a:t>
                      </a:r>
                      <a:endParaRPr kumimoji="1" lang="ja-JP" altLang="en-US" sz="2400" b="0" dirty="0">
                        <a:ln>
                          <a:solidFill>
                            <a:schemeClr val="tx1"/>
                          </a:solidFill>
                        </a:ln>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u="none" kern="1200" dirty="0" smtClean="0">
                          <a:solidFill>
                            <a:schemeClr val="tx2">
                              <a:lumMod val="60000"/>
                              <a:lumOff val="40000"/>
                            </a:schemeClr>
                          </a:solidFill>
                          <a:latin typeface="+mj-ea"/>
                          <a:ea typeface="+mn-ea"/>
                          <a:cs typeface="+mn-cs"/>
                        </a:rPr>
                        <a:t>27.4±8.0</a:t>
                      </a:r>
                      <a:endParaRPr kumimoji="1" lang="en-US" altLang="ja-JP" sz="2400" b="1" kern="1200" dirty="0" smtClean="0">
                        <a:solidFill>
                          <a:schemeClr val="tx2">
                            <a:lumMod val="60000"/>
                            <a:lumOff val="40000"/>
                          </a:schemeClr>
                        </a:solidFill>
                        <a:latin typeface="+mj-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algn="ctr"/>
                      <a:r>
                        <a:rPr kumimoji="1" lang="ja-JP" altLang="en-US" sz="2400" b="0" dirty="0" smtClean="0">
                          <a:ln>
                            <a:solidFill>
                              <a:schemeClr val="tx1"/>
                            </a:solidFill>
                          </a:ln>
                          <a:solidFill>
                            <a:schemeClr val="tx1"/>
                          </a:solidFill>
                          <a:latin typeface="+mn-ea"/>
                          <a:ea typeface="+mn-ea"/>
                        </a:rPr>
                        <a:t>体重</a:t>
                      </a:r>
                      <a:endParaRPr kumimoji="1" lang="ja-JP" altLang="en-US" sz="2400" b="0" dirty="0">
                        <a:ln>
                          <a:solidFill>
                            <a:schemeClr val="tx1"/>
                          </a:solidFill>
                        </a:ln>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u="none" kern="1200" dirty="0" smtClean="0">
                          <a:solidFill>
                            <a:schemeClr val="tx2">
                              <a:lumMod val="60000"/>
                              <a:lumOff val="40000"/>
                            </a:schemeClr>
                          </a:solidFill>
                          <a:latin typeface="+mj-ea"/>
                          <a:ea typeface="+mn-ea"/>
                          <a:cs typeface="+mn-cs"/>
                        </a:rPr>
                        <a:t>69.5±23.2kg</a:t>
                      </a:r>
                      <a:endParaRPr kumimoji="1" lang="en-US" altLang="ja-JP" sz="2400" b="1" kern="1200" dirty="0" smtClean="0">
                        <a:solidFill>
                          <a:schemeClr val="tx2">
                            <a:lumMod val="60000"/>
                            <a:lumOff val="40000"/>
                          </a:schemeClr>
                        </a:solidFill>
                        <a:latin typeface="+mj-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algn="ctr"/>
                      <a:r>
                        <a:rPr kumimoji="1" lang="en-US" altLang="ja-JP" sz="2400" b="0" kern="1200" dirty="0" smtClean="0">
                          <a:solidFill>
                            <a:schemeClr val="tx1"/>
                          </a:solidFill>
                          <a:latin typeface="+mn-ea"/>
                          <a:ea typeface="+mn-ea"/>
                        </a:rPr>
                        <a:t>HbA1c </a:t>
                      </a:r>
                      <a:endParaRPr kumimoji="1" lang="ja-JP" altLang="en-US" sz="2400" b="0" dirty="0">
                        <a:ln>
                          <a:solidFill>
                            <a:schemeClr val="tx1"/>
                          </a:solidFill>
                        </a:ln>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b="1" u="none" kern="1200" dirty="0" smtClean="0">
                          <a:solidFill>
                            <a:schemeClr val="tx2">
                              <a:lumMod val="60000"/>
                              <a:lumOff val="40000"/>
                            </a:schemeClr>
                          </a:solidFill>
                          <a:latin typeface="+mj-ea"/>
                          <a:ea typeface="+mn-ea"/>
                          <a:cs typeface="+mn-cs"/>
                        </a:rPr>
                        <a:t>8.8±1.9</a:t>
                      </a:r>
                      <a:r>
                        <a:rPr kumimoji="1" lang="en-US" altLang="ja-JP" sz="2400" b="1" kern="1200" dirty="0" smtClean="0">
                          <a:solidFill>
                            <a:schemeClr val="tx2">
                              <a:lumMod val="60000"/>
                              <a:lumOff val="40000"/>
                            </a:schemeClr>
                          </a:solidFill>
                          <a:latin typeface="+mj-ea"/>
                          <a:ea typeface="+mn-ea"/>
                          <a:cs typeface="+mn-cs"/>
                        </a:rPr>
                        <a:t>%</a:t>
                      </a:r>
                      <a:endParaRPr kumimoji="1" lang="ja-JP" altLang="en-US" sz="2400" b="1" dirty="0">
                        <a:ln>
                          <a:solidFill>
                            <a:schemeClr val="tx1"/>
                          </a:solidFill>
                        </a:ln>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755">
                <a:tc>
                  <a:txBody>
                    <a:bodyPr/>
                    <a:lstStyle/>
                    <a:p>
                      <a:pPr algn="ctr"/>
                      <a:r>
                        <a:rPr kumimoji="1" lang="ja-JP" altLang="en-US" sz="2400" b="0" kern="1200" dirty="0" smtClean="0">
                          <a:ln>
                            <a:noFill/>
                          </a:ln>
                          <a:solidFill>
                            <a:schemeClr val="tx1"/>
                          </a:solidFill>
                          <a:latin typeface="+mn-ea"/>
                          <a:ea typeface="+mn-ea"/>
                        </a:rPr>
                        <a:t>血圧</a:t>
                      </a:r>
                      <a:endParaRPr kumimoji="1" lang="ja-JP" altLang="en-US" sz="2400" b="0" dirty="0">
                        <a:ln>
                          <a:solidFill>
                            <a:schemeClr val="tx1"/>
                          </a:solidFill>
                        </a:ln>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u="none" kern="1200" dirty="0" smtClean="0">
                          <a:solidFill>
                            <a:schemeClr val="tx2">
                              <a:lumMod val="60000"/>
                              <a:lumOff val="40000"/>
                            </a:schemeClr>
                          </a:solidFill>
                          <a:latin typeface="+mj-ea"/>
                          <a:ea typeface="+mn-ea"/>
                          <a:cs typeface="+mn-cs"/>
                        </a:rPr>
                        <a:t>139±16.6/</a:t>
                      </a:r>
                    </a:p>
                    <a:p>
                      <a:pPr algn="ctr"/>
                      <a:r>
                        <a:rPr kumimoji="1" lang="en-US" altLang="ja-JP" sz="1800" b="1" u="none" kern="1200" dirty="0" smtClean="0">
                          <a:solidFill>
                            <a:schemeClr val="tx2">
                              <a:lumMod val="60000"/>
                              <a:lumOff val="40000"/>
                            </a:schemeClr>
                          </a:solidFill>
                          <a:latin typeface="+mj-ea"/>
                          <a:ea typeface="+mn-ea"/>
                          <a:cs typeface="+mn-cs"/>
                        </a:rPr>
                        <a:t>74±13.8</a:t>
                      </a:r>
                      <a:r>
                        <a:rPr kumimoji="1" lang="en-US" altLang="ja-JP" sz="1800" b="1" u="none" kern="1200" baseline="0" dirty="0" smtClean="0">
                          <a:solidFill>
                            <a:schemeClr val="tx2">
                              <a:lumMod val="60000"/>
                              <a:lumOff val="40000"/>
                            </a:schemeClr>
                          </a:solidFill>
                          <a:latin typeface="+mj-ea"/>
                          <a:ea typeface="+mn-ea"/>
                          <a:cs typeface="+mn-cs"/>
                        </a:rPr>
                        <a:t> mmHg</a:t>
                      </a:r>
                      <a:endParaRPr kumimoji="1" lang="ja-JP" altLang="en-US" sz="1800" b="1" dirty="0">
                        <a:ln>
                          <a:solidFill>
                            <a:schemeClr val="tx1"/>
                          </a:solidFill>
                        </a:ln>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540939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466583" y="1012666"/>
            <a:ext cx="2736303" cy="338554"/>
          </a:xfrm>
          <a:prstGeom prst="rect">
            <a:avLst/>
          </a:prstGeom>
          <a:noFill/>
          <a:ln w="9525">
            <a:solidFill>
              <a:schemeClr val="bg1"/>
            </a:solidFill>
            <a:miter lim="800000"/>
            <a:headEnd/>
            <a:tailEnd/>
          </a:ln>
          <a:effectLst/>
        </p:spPr>
        <p:txBody>
          <a:bodyPr wrap="square">
            <a:spAutoFit/>
          </a:bodyPr>
          <a:lstStyle/>
          <a:p>
            <a:pPr algn="ctr">
              <a:spcBef>
                <a:spcPct val="0"/>
              </a:spcBef>
            </a:pPr>
            <a:endParaRPr lang="en-US" altLang="ja-JP" sz="1600" b="1" dirty="0">
              <a:solidFill>
                <a:prstClr val="black"/>
              </a:solidFill>
              <a:latin typeface="ＭＳ Ｐゴシック"/>
            </a:endParaRPr>
          </a:p>
        </p:txBody>
      </p:sp>
      <p:sp>
        <p:nvSpPr>
          <p:cNvPr id="11" name="正方形/長方形 10"/>
          <p:cNvSpPr/>
          <p:nvPr/>
        </p:nvSpPr>
        <p:spPr>
          <a:xfrm>
            <a:off x="3131840" y="395953"/>
            <a:ext cx="2767104" cy="584775"/>
          </a:xfrm>
          <a:prstGeom prst="rect">
            <a:avLst/>
          </a:prstGeom>
        </p:spPr>
        <p:txBody>
          <a:bodyPr wrap="none">
            <a:spAutoFit/>
          </a:bodyPr>
          <a:lstStyle/>
          <a:p>
            <a:r>
              <a:rPr lang="ja-JP" altLang="en-US" sz="3200" b="1" dirty="0" smtClean="0">
                <a:solidFill>
                  <a:srgbClr val="FF0000"/>
                </a:solidFill>
                <a:effectLst>
                  <a:outerShdw blurRad="38100" dist="38100" dir="2700000" algn="tl">
                    <a:srgbClr val="C0C0C0"/>
                  </a:outerShdw>
                </a:effectLst>
                <a:latin typeface="Times" charset="0"/>
              </a:rPr>
              <a:t>対象と方法</a:t>
            </a:r>
            <a:r>
              <a:rPr lang="ja-JP" altLang="en-US" sz="3200" b="1" dirty="0" smtClean="0">
                <a:solidFill>
                  <a:srgbClr val="FF0000"/>
                </a:solidFill>
                <a:effectLst>
                  <a:outerShdw blurRad="38100" dist="38100" dir="2700000" algn="tl">
                    <a:srgbClr val="C0C0C0"/>
                  </a:outerShdw>
                </a:effectLst>
                <a:latin typeface="Times" charset="0"/>
              </a:rPr>
              <a:t>（</a:t>
            </a:r>
            <a:r>
              <a:rPr lang="en-US" altLang="ja-JP" sz="3200" b="1" dirty="0">
                <a:solidFill>
                  <a:srgbClr val="FF0000"/>
                </a:solidFill>
                <a:effectLst>
                  <a:outerShdw blurRad="38100" dist="38100" dir="2700000" algn="tl">
                    <a:srgbClr val="C0C0C0"/>
                  </a:outerShdw>
                </a:effectLst>
                <a:latin typeface="Times" charset="0"/>
              </a:rPr>
              <a:t>3</a:t>
            </a:r>
            <a:r>
              <a:rPr lang="ja-JP" altLang="en-US" sz="3200" b="1" dirty="0" smtClean="0">
                <a:solidFill>
                  <a:srgbClr val="FF0000"/>
                </a:solidFill>
                <a:effectLst>
                  <a:outerShdw blurRad="38100" dist="38100" dir="2700000" algn="tl">
                    <a:srgbClr val="C0C0C0"/>
                  </a:outerShdw>
                </a:effectLst>
                <a:latin typeface="Times" charset="0"/>
              </a:rPr>
              <a:t>）</a:t>
            </a:r>
            <a:endParaRPr lang="ja-JP" altLang="en-US" sz="3200" b="1" dirty="0">
              <a:solidFill>
                <a:srgbClr val="FF0000"/>
              </a:solidFill>
              <a:effectLst>
                <a:outerShdw blurRad="38100" dist="38100" dir="2700000" algn="tl">
                  <a:srgbClr val="C0C0C0"/>
                </a:outerShdw>
              </a:effectLst>
              <a:latin typeface="Times" charset="0"/>
            </a:endParaRPr>
          </a:p>
        </p:txBody>
      </p:sp>
      <p:graphicFrame>
        <p:nvGraphicFramePr>
          <p:cNvPr id="8" name="表 7"/>
          <p:cNvGraphicFramePr>
            <a:graphicFrameLocks noGrp="1"/>
          </p:cNvGraphicFramePr>
          <p:nvPr>
            <p:extLst>
              <p:ext uri="{D42A27DB-BD31-4B8C-83A1-F6EECF244321}">
                <p14:modId xmlns:p14="http://schemas.microsoft.com/office/powerpoint/2010/main" val="3000673125"/>
              </p:ext>
            </p:extLst>
          </p:nvPr>
        </p:nvGraphicFramePr>
        <p:xfrm>
          <a:off x="2051720" y="1268759"/>
          <a:ext cx="3946532" cy="5370862"/>
        </p:xfrm>
        <a:graphic>
          <a:graphicData uri="http://schemas.openxmlformats.org/drawingml/2006/table">
            <a:tbl>
              <a:tblPr firstRow="1" bandRow="1">
                <a:tableStyleId>{2D5ABB26-0587-4C30-8999-92F81FD0307C}</a:tableStyleId>
              </a:tblPr>
              <a:tblGrid>
                <a:gridCol w="1973266"/>
                <a:gridCol w="1973266"/>
              </a:tblGrid>
              <a:tr h="671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n>
                            <a:solidFill>
                              <a:schemeClr val="tx1"/>
                            </a:solidFill>
                          </a:ln>
                          <a:solidFill>
                            <a:schemeClr val="tx1"/>
                          </a:solidFill>
                          <a:latin typeface="+mj-ea"/>
                          <a:ea typeface="+mj-ea"/>
                        </a:rPr>
                        <a:t>症例数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kern="1200" dirty="0" smtClean="0">
                          <a:solidFill>
                            <a:schemeClr val="tx2">
                              <a:lumMod val="60000"/>
                              <a:lumOff val="40000"/>
                            </a:schemeClr>
                          </a:solidFill>
                          <a:latin typeface="+mj-ea"/>
                          <a:ea typeface="+mj-ea"/>
                          <a:cs typeface="+mn-cs"/>
                        </a:rPr>
                        <a:t>n=22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ln>
                            <a:noFill/>
                          </a:ln>
                          <a:solidFill>
                            <a:schemeClr val="tx1"/>
                          </a:solidFill>
                          <a:latin typeface="+mj-ea"/>
                          <a:ea typeface="+mj-ea"/>
                        </a:rPr>
                        <a:t>高血圧</a:t>
                      </a:r>
                      <a:endParaRPr kumimoji="1" lang="ja-JP" altLang="en-US" sz="2400" b="0" dirty="0" smtClean="0">
                        <a:ln>
                          <a:solidFill>
                            <a:schemeClr val="tx1"/>
                          </a:solidFill>
                        </a:ln>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u="none" kern="1200" dirty="0" smtClean="0">
                          <a:solidFill>
                            <a:schemeClr val="tx2">
                              <a:lumMod val="60000"/>
                              <a:lumOff val="40000"/>
                            </a:schemeClr>
                          </a:solidFill>
                          <a:latin typeface="+mj-ea"/>
                          <a:ea typeface="+mj-ea"/>
                          <a:cs typeface="+mn-cs"/>
                        </a:rPr>
                        <a:t>11</a:t>
                      </a:r>
                      <a:r>
                        <a:rPr kumimoji="1" lang="ja-JP" altLang="en-US" sz="2400" b="0" u="none" kern="1200" dirty="0" smtClean="0">
                          <a:solidFill>
                            <a:schemeClr val="tx2">
                              <a:lumMod val="60000"/>
                              <a:lumOff val="40000"/>
                            </a:schemeClr>
                          </a:solidFill>
                          <a:latin typeface="+mj-ea"/>
                          <a:ea typeface="+mj-ea"/>
                          <a:cs typeface="+mn-cs"/>
                        </a:rPr>
                        <a:t>例</a:t>
                      </a:r>
                      <a:endParaRPr kumimoji="1" lang="ja-JP" altLang="en-US" sz="2400" b="0" kern="1200" dirty="0" smtClean="0">
                        <a:solidFill>
                          <a:schemeClr val="tx2">
                            <a:lumMod val="60000"/>
                            <a:lumOff val="40000"/>
                          </a:schemeClr>
                        </a:solidFill>
                        <a:latin typeface="+mj-ea"/>
                        <a:ea typeface="+mj-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n>
                            <a:solidFill>
                              <a:schemeClr val="tx1"/>
                            </a:solidFill>
                          </a:ln>
                          <a:solidFill>
                            <a:schemeClr val="tx1"/>
                          </a:solidFill>
                          <a:latin typeface="+mj-ea"/>
                          <a:ea typeface="+mj-ea"/>
                        </a:rPr>
                        <a:t>脂質異常症</a:t>
                      </a:r>
                      <a:endParaRPr kumimoji="1" lang="ja-JP" altLang="en-US" sz="2400" b="0" dirty="0" smtClean="0">
                        <a:ln>
                          <a:solidFill>
                            <a:schemeClr val="tx1"/>
                          </a:solidFill>
                        </a:ln>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u="none" kern="1200" dirty="0" smtClean="0">
                          <a:solidFill>
                            <a:schemeClr val="tx2">
                              <a:lumMod val="60000"/>
                              <a:lumOff val="40000"/>
                            </a:schemeClr>
                          </a:solidFill>
                          <a:latin typeface="+mj-ea"/>
                          <a:ea typeface="+mj-ea"/>
                          <a:cs typeface="+mn-cs"/>
                        </a:rPr>
                        <a:t>14</a:t>
                      </a:r>
                      <a:r>
                        <a:rPr kumimoji="1" lang="ja-JP" altLang="en-US" sz="2400" b="0" u="none" kern="1200" dirty="0" smtClean="0">
                          <a:solidFill>
                            <a:schemeClr val="tx2">
                              <a:lumMod val="60000"/>
                              <a:lumOff val="40000"/>
                            </a:schemeClr>
                          </a:solidFill>
                          <a:latin typeface="+mj-ea"/>
                          <a:ea typeface="+mj-ea"/>
                          <a:cs typeface="+mn-cs"/>
                        </a:rPr>
                        <a:t>例</a:t>
                      </a:r>
                      <a:endParaRPr kumimoji="1" lang="ja-JP" altLang="en-US" sz="2400" b="0" kern="1200" dirty="0" smtClean="0">
                        <a:solidFill>
                          <a:schemeClr val="tx2">
                            <a:lumMod val="60000"/>
                            <a:lumOff val="40000"/>
                          </a:schemeClr>
                        </a:solidFill>
                        <a:latin typeface="+mj-ea"/>
                        <a:ea typeface="+mj-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algn="ctr"/>
                      <a:r>
                        <a:rPr kumimoji="1" lang="en-US" altLang="ja-JP" sz="2400" b="0" kern="1200" dirty="0" smtClean="0">
                          <a:solidFill>
                            <a:schemeClr val="tx1"/>
                          </a:solidFill>
                          <a:latin typeface="+mj-ea"/>
                          <a:ea typeface="+mj-ea"/>
                        </a:rPr>
                        <a:t>Ca</a:t>
                      </a:r>
                      <a:r>
                        <a:rPr kumimoji="1" lang="ja-JP" altLang="en-US" sz="2400" b="0" kern="1200" dirty="0" smtClean="0">
                          <a:solidFill>
                            <a:schemeClr val="tx1"/>
                          </a:solidFill>
                          <a:latin typeface="+mj-ea"/>
                          <a:ea typeface="+mj-ea"/>
                        </a:rPr>
                        <a:t>拮抗剤 </a:t>
                      </a:r>
                      <a:endParaRPr kumimoji="1" lang="ja-JP" altLang="en-US" sz="2400" b="0" dirty="0">
                        <a:ln>
                          <a:solidFill>
                            <a:schemeClr val="tx1"/>
                          </a:solidFill>
                        </a:ln>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kern="1200" dirty="0" smtClean="0">
                          <a:solidFill>
                            <a:schemeClr val="tx2">
                              <a:lumMod val="60000"/>
                              <a:lumOff val="40000"/>
                            </a:schemeClr>
                          </a:solidFill>
                          <a:latin typeface="+mj-ea"/>
                          <a:ea typeface="+mj-ea"/>
                          <a:cs typeface="+mn-cs"/>
                        </a:rPr>
                        <a:t>4</a:t>
                      </a:r>
                      <a:r>
                        <a:rPr kumimoji="1" lang="ja-JP" altLang="en-US" sz="2400" b="0" kern="1200" dirty="0" smtClean="0">
                          <a:solidFill>
                            <a:schemeClr val="tx2">
                              <a:lumMod val="60000"/>
                              <a:lumOff val="40000"/>
                            </a:schemeClr>
                          </a:solidFill>
                          <a:latin typeface="+mj-ea"/>
                          <a:ea typeface="+mj-ea"/>
                          <a:cs typeface="+mn-cs"/>
                        </a:rPr>
                        <a:t>例</a:t>
                      </a:r>
                      <a:endParaRPr kumimoji="1" lang="en-US" altLang="ja-JP" sz="2400" b="0" kern="1200" dirty="0" smtClean="0">
                        <a:solidFill>
                          <a:schemeClr val="tx2">
                            <a:lumMod val="60000"/>
                            <a:lumOff val="40000"/>
                          </a:schemeClr>
                        </a:solidFill>
                        <a:latin typeface="+mj-ea"/>
                        <a:ea typeface="+mj-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algn="ctr"/>
                      <a:r>
                        <a:rPr kumimoji="1" lang="en-US" altLang="ja-JP" sz="2400" b="0" kern="1200" dirty="0" smtClean="0">
                          <a:ln>
                            <a:noFill/>
                          </a:ln>
                          <a:solidFill>
                            <a:schemeClr val="tx1"/>
                          </a:solidFill>
                          <a:latin typeface="+mj-ea"/>
                          <a:ea typeface="+mj-ea"/>
                        </a:rPr>
                        <a:t>ARB</a:t>
                      </a:r>
                      <a:endParaRPr kumimoji="1" lang="ja-JP" altLang="en-US" sz="2400" b="0" dirty="0">
                        <a:ln>
                          <a:solidFill>
                            <a:schemeClr val="tx1"/>
                          </a:solidFill>
                        </a:ln>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u="none" kern="1200" dirty="0" smtClean="0">
                          <a:solidFill>
                            <a:schemeClr val="tx2">
                              <a:lumMod val="60000"/>
                              <a:lumOff val="40000"/>
                            </a:schemeClr>
                          </a:solidFill>
                          <a:latin typeface="+mj-ea"/>
                          <a:ea typeface="+mj-ea"/>
                          <a:cs typeface="+mn-cs"/>
                        </a:rPr>
                        <a:t>7</a:t>
                      </a:r>
                      <a:r>
                        <a:rPr kumimoji="1" lang="ja-JP" altLang="en-US" sz="2400" b="0" u="none" kern="1200" dirty="0" smtClean="0">
                          <a:solidFill>
                            <a:schemeClr val="tx2">
                              <a:lumMod val="60000"/>
                              <a:lumOff val="40000"/>
                            </a:schemeClr>
                          </a:solidFill>
                          <a:latin typeface="+mj-ea"/>
                          <a:ea typeface="+mj-ea"/>
                          <a:cs typeface="+mn-cs"/>
                        </a:rPr>
                        <a:t>例</a:t>
                      </a:r>
                      <a:endParaRPr kumimoji="1" lang="en-US" altLang="ja-JP" sz="2400" b="0" kern="1200" dirty="0" smtClean="0">
                        <a:solidFill>
                          <a:schemeClr val="tx2">
                            <a:lumMod val="60000"/>
                            <a:lumOff val="40000"/>
                          </a:schemeClr>
                        </a:solidFill>
                        <a:latin typeface="+mj-ea"/>
                        <a:ea typeface="+mj-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algn="ctr"/>
                      <a:r>
                        <a:rPr kumimoji="1" lang="ja-JP" altLang="en-US" sz="2400" b="0" dirty="0" smtClean="0">
                          <a:ln>
                            <a:solidFill>
                              <a:schemeClr val="tx1"/>
                            </a:solidFill>
                          </a:ln>
                          <a:solidFill>
                            <a:schemeClr val="tx1"/>
                          </a:solidFill>
                          <a:latin typeface="+mj-ea"/>
                          <a:ea typeface="+mj-ea"/>
                        </a:rPr>
                        <a:t>ベータ遮断薬</a:t>
                      </a:r>
                      <a:endParaRPr kumimoji="1" lang="ja-JP" altLang="en-US" sz="2400" b="0" dirty="0">
                        <a:ln>
                          <a:solidFill>
                            <a:schemeClr val="tx1"/>
                          </a:solidFill>
                        </a:ln>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u="none" kern="1200" dirty="0" smtClean="0">
                          <a:solidFill>
                            <a:schemeClr val="tx2">
                              <a:lumMod val="60000"/>
                              <a:lumOff val="40000"/>
                            </a:schemeClr>
                          </a:solidFill>
                          <a:latin typeface="+mj-ea"/>
                          <a:ea typeface="+mj-ea"/>
                          <a:cs typeface="+mn-cs"/>
                        </a:rPr>
                        <a:t>3</a:t>
                      </a:r>
                      <a:r>
                        <a:rPr kumimoji="1" lang="ja-JP" altLang="en-US" sz="2400" b="0" u="none" kern="1200" dirty="0" smtClean="0">
                          <a:solidFill>
                            <a:schemeClr val="tx2">
                              <a:lumMod val="60000"/>
                              <a:lumOff val="40000"/>
                            </a:schemeClr>
                          </a:solidFill>
                          <a:latin typeface="+mj-ea"/>
                          <a:ea typeface="+mj-ea"/>
                          <a:cs typeface="+mn-cs"/>
                        </a:rPr>
                        <a:t>例</a:t>
                      </a:r>
                      <a:endParaRPr kumimoji="1" lang="en-US" altLang="ja-JP" sz="2400" b="0" kern="1200" dirty="0" smtClean="0">
                        <a:solidFill>
                          <a:schemeClr val="tx2">
                            <a:lumMod val="60000"/>
                            <a:lumOff val="40000"/>
                          </a:schemeClr>
                        </a:solidFill>
                        <a:latin typeface="+mj-ea"/>
                        <a:ea typeface="+mj-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algn="ctr"/>
                      <a:r>
                        <a:rPr kumimoji="1" lang="ja-JP" altLang="en-US" sz="2400" b="0" kern="1200" dirty="0" smtClean="0">
                          <a:ln>
                            <a:noFill/>
                          </a:ln>
                          <a:solidFill>
                            <a:schemeClr val="tx1"/>
                          </a:solidFill>
                          <a:latin typeface="+mj-ea"/>
                          <a:ea typeface="+mj-ea"/>
                        </a:rPr>
                        <a:t>スタチン</a:t>
                      </a:r>
                      <a:endParaRPr kumimoji="1" lang="ja-JP" altLang="en-US" sz="2400" b="0" dirty="0">
                        <a:ln>
                          <a:solidFill>
                            <a:schemeClr val="tx1"/>
                          </a:solidFill>
                        </a:ln>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b="0" u="none" kern="1200" dirty="0" smtClean="0">
                          <a:ln>
                            <a:noFill/>
                          </a:ln>
                          <a:solidFill>
                            <a:schemeClr val="tx2">
                              <a:lumMod val="60000"/>
                              <a:lumOff val="40000"/>
                            </a:schemeClr>
                          </a:solidFill>
                          <a:latin typeface="+mj-ea"/>
                          <a:ea typeface="+mj-ea"/>
                          <a:cs typeface="+mn-cs"/>
                        </a:rPr>
                        <a:t>8</a:t>
                      </a:r>
                      <a:r>
                        <a:rPr kumimoji="1" lang="ja-JP" altLang="en-US" sz="2400" b="0" u="none" kern="1200" dirty="0" smtClean="0">
                          <a:ln>
                            <a:noFill/>
                          </a:ln>
                          <a:solidFill>
                            <a:schemeClr val="tx2">
                              <a:lumMod val="60000"/>
                              <a:lumOff val="40000"/>
                            </a:schemeClr>
                          </a:solidFill>
                          <a:latin typeface="+mj-ea"/>
                          <a:ea typeface="+mj-ea"/>
                          <a:cs typeface="+mn-cs"/>
                        </a:rPr>
                        <a:t>例</a:t>
                      </a:r>
                      <a:endParaRPr kumimoji="1" lang="ja-JP" altLang="en-US" sz="2400" b="0" dirty="0">
                        <a:ln>
                          <a:solidFill>
                            <a:schemeClr val="tx1"/>
                          </a:solidFill>
                        </a:ln>
                        <a:solidFill>
                          <a:schemeClr val="tx2">
                            <a:lumMod val="60000"/>
                            <a:lumOff val="40000"/>
                          </a:schemeClr>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755">
                <a:tc>
                  <a:txBody>
                    <a:bodyPr/>
                    <a:lstStyle/>
                    <a:p>
                      <a:pPr algn="ctr"/>
                      <a:r>
                        <a:rPr kumimoji="1" lang="ja-JP" altLang="en-US" sz="2400" b="0" kern="1200" dirty="0" smtClean="0">
                          <a:ln>
                            <a:noFill/>
                          </a:ln>
                          <a:solidFill>
                            <a:schemeClr val="tx1"/>
                          </a:solidFill>
                          <a:latin typeface="+mj-ea"/>
                          <a:ea typeface="+mj-ea"/>
                        </a:rPr>
                        <a:t>プロブコール</a:t>
                      </a:r>
                      <a:endParaRPr kumimoji="1" lang="ja-JP" altLang="en-US" sz="2400" b="0" dirty="0">
                        <a:ln>
                          <a:solidFill>
                            <a:schemeClr val="tx1"/>
                          </a:solidFill>
                        </a:ln>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b="0" u="none" kern="1200" dirty="0" smtClean="0">
                          <a:solidFill>
                            <a:schemeClr val="tx2">
                              <a:lumMod val="60000"/>
                              <a:lumOff val="40000"/>
                            </a:schemeClr>
                          </a:solidFill>
                          <a:latin typeface="+mj-ea"/>
                          <a:ea typeface="+mj-ea"/>
                          <a:cs typeface="+mn-cs"/>
                        </a:rPr>
                        <a:t>1</a:t>
                      </a:r>
                      <a:r>
                        <a:rPr kumimoji="1" lang="ja-JP" altLang="en-US" sz="2400" b="0" u="none" kern="1200" dirty="0" smtClean="0">
                          <a:solidFill>
                            <a:schemeClr val="tx2">
                              <a:lumMod val="60000"/>
                              <a:lumOff val="40000"/>
                            </a:schemeClr>
                          </a:solidFill>
                          <a:latin typeface="+mj-ea"/>
                          <a:ea typeface="+mj-ea"/>
                          <a:cs typeface="+mn-cs"/>
                        </a:rPr>
                        <a:t>例</a:t>
                      </a:r>
                      <a:endParaRPr kumimoji="1" lang="en-US" altLang="ja-JP" sz="2400" b="0" u="none" kern="1200" dirty="0" smtClean="0">
                        <a:solidFill>
                          <a:schemeClr val="tx2">
                            <a:lumMod val="60000"/>
                            <a:lumOff val="40000"/>
                          </a:schemeClr>
                        </a:solidFill>
                        <a:latin typeface="+mj-ea"/>
                        <a:ea typeface="+mj-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870368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27395"/>
            <a:ext cx="6354911" cy="494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テキスト ボックス 3"/>
          <p:cNvSpPr txBox="1">
            <a:spLocks noChangeArrowheads="1"/>
          </p:cNvSpPr>
          <p:nvPr/>
        </p:nvSpPr>
        <p:spPr bwMode="auto">
          <a:xfrm>
            <a:off x="935038" y="260350"/>
            <a:ext cx="7273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pPr>
            <a:r>
              <a:rPr lang="ja-JP" altLang="en-US" sz="3200" dirty="0" smtClean="0">
                <a:solidFill>
                  <a:srgbClr val="000000"/>
                </a:solidFill>
              </a:rPr>
              <a:t>医用電子血圧計　</a:t>
            </a:r>
            <a:r>
              <a:rPr lang="ja-JP" altLang="en-US" sz="3200" dirty="0" smtClean="0">
                <a:solidFill>
                  <a:srgbClr val="000000"/>
                </a:solidFill>
                <a:latin typeface="+mn-ea"/>
                <a:ea typeface="+mn-ea"/>
              </a:rPr>
              <a:t>Ｐａｓｅｓ</a:t>
            </a:r>
            <a:r>
              <a:rPr lang="en-US" altLang="ja-JP" sz="3200" dirty="0" smtClean="0">
                <a:solidFill>
                  <a:srgbClr val="000000"/>
                </a:solidFill>
                <a:latin typeface="+mn-ea"/>
                <a:ea typeface="+mn-ea"/>
              </a:rPr>
              <a:t>a</a:t>
            </a:r>
            <a:r>
              <a:rPr lang="en-US" altLang="ja-JP" sz="3200" baseline="30000" dirty="0" smtClean="0">
                <a:solidFill>
                  <a:srgbClr val="000000"/>
                </a:solidFill>
              </a:rPr>
              <a:t>®</a:t>
            </a:r>
            <a:endParaRPr lang="ja-JP" altLang="en-US" sz="3200" baseline="30000" dirty="0" smtClean="0">
              <a:solidFill>
                <a:srgbClr val="003366"/>
              </a:solidFill>
            </a:endParaRPr>
          </a:p>
        </p:txBody>
      </p:sp>
      <p:sp>
        <p:nvSpPr>
          <p:cNvPr id="2" name="正方形/長方形 1"/>
          <p:cNvSpPr/>
          <p:nvPr/>
        </p:nvSpPr>
        <p:spPr>
          <a:xfrm>
            <a:off x="935038" y="5895558"/>
            <a:ext cx="7560840" cy="923330"/>
          </a:xfrm>
          <a:prstGeom prst="rect">
            <a:avLst/>
          </a:prstGeom>
        </p:spPr>
        <p:txBody>
          <a:bodyPr wrap="square">
            <a:spAutoFit/>
          </a:bodyPr>
          <a:lstStyle/>
          <a:p>
            <a:r>
              <a:rPr lang="en-US" altLang="ja-JP" dirty="0">
                <a:solidFill>
                  <a:srgbClr val="000000"/>
                </a:solidFill>
                <a:latin typeface="+mn-ea"/>
              </a:rPr>
              <a:t>AVI,API</a:t>
            </a:r>
            <a:r>
              <a:rPr lang="ja-JP" altLang="en-US" dirty="0">
                <a:solidFill>
                  <a:srgbClr val="000000"/>
                </a:solidFill>
                <a:latin typeface="+mn-ea"/>
              </a:rPr>
              <a:t>：医用血圧測定器</a:t>
            </a:r>
            <a:r>
              <a:rPr lang="en-US" altLang="ja-JP" dirty="0" err="1">
                <a:solidFill>
                  <a:srgbClr val="000000"/>
                </a:solidFill>
                <a:latin typeface="+mn-ea"/>
              </a:rPr>
              <a:t>Pasesa</a:t>
            </a:r>
            <a:r>
              <a:rPr lang="en-US" altLang="ja-JP" dirty="0">
                <a:solidFill>
                  <a:srgbClr val="000000"/>
                </a:solidFill>
                <a:latin typeface="+mn-ea"/>
              </a:rPr>
              <a:t>®(AVE-1500</a:t>
            </a:r>
            <a:r>
              <a:rPr lang="ja-JP" altLang="en-US" dirty="0" err="1">
                <a:solidFill>
                  <a:srgbClr val="000000"/>
                </a:solidFill>
                <a:latin typeface="+mn-ea"/>
              </a:rPr>
              <a:t>、</a:t>
            </a:r>
            <a:r>
              <a:rPr lang="ja-JP" altLang="en-US" dirty="0">
                <a:solidFill>
                  <a:srgbClr val="000000"/>
                </a:solidFill>
                <a:latin typeface="+mn-ea"/>
              </a:rPr>
              <a:t>日本メディカルファンド株式会社、東京）　</a:t>
            </a:r>
            <a:r>
              <a:rPr lang="en-US" altLang="ja-JP" dirty="0">
                <a:solidFill>
                  <a:srgbClr val="000000"/>
                </a:solidFill>
                <a:latin typeface="+mn-ea"/>
              </a:rPr>
              <a:t>AVI</a:t>
            </a:r>
            <a:r>
              <a:rPr lang="ja-JP" altLang="en-US" dirty="0">
                <a:solidFill>
                  <a:srgbClr val="000000"/>
                </a:solidFill>
                <a:latin typeface="+mn-ea"/>
              </a:rPr>
              <a:t>は心臓に近い血管の硬化度、</a:t>
            </a:r>
            <a:r>
              <a:rPr lang="en-US" altLang="ja-JP" dirty="0">
                <a:solidFill>
                  <a:srgbClr val="000000"/>
                </a:solidFill>
                <a:latin typeface="+mn-ea"/>
              </a:rPr>
              <a:t>API</a:t>
            </a:r>
            <a:r>
              <a:rPr lang="ja-JP" altLang="en-US" dirty="0">
                <a:solidFill>
                  <a:srgbClr val="000000"/>
                </a:solidFill>
                <a:latin typeface="+mn-ea"/>
              </a:rPr>
              <a:t>は末梢血管の硬化度を反映するとされ、血圧測定値の脈波の変化により自動的に計算される。</a:t>
            </a:r>
          </a:p>
        </p:txBody>
      </p:sp>
    </p:spTree>
    <p:extLst>
      <p:ext uri="{BB962C8B-B14F-4D97-AF65-F5344CB8AC3E}">
        <p14:creationId xmlns:p14="http://schemas.microsoft.com/office/powerpoint/2010/main" val="2165264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709613"/>
            <a:ext cx="8928100" cy="542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テキスト ボックス 2"/>
          <p:cNvSpPr txBox="1">
            <a:spLocks noChangeArrowheads="1"/>
          </p:cNvSpPr>
          <p:nvPr/>
        </p:nvSpPr>
        <p:spPr bwMode="auto">
          <a:xfrm>
            <a:off x="1835150" y="247650"/>
            <a:ext cx="6115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ja-JP" altLang="en-US" sz="2400" smtClean="0">
                <a:solidFill>
                  <a:srgbClr val="000000"/>
                </a:solidFill>
              </a:rPr>
              <a:t>医用電子血圧計（</a:t>
            </a:r>
            <a:r>
              <a:rPr lang="en-US" altLang="ja-JP" sz="2400" smtClean="0">
                <a:solidFill>
                  <a:srgbClr val="000000"/>
                </a:solidFill>
              </a:rPr>
              <a:t>Pasesa</a:t>
            </a:r>
            <a:r>
              <a:rPr lang="en-US" altLang="ja-JP" sz="2400" baseline="30000" smtClean="0">
                <a:solidFill>
                  <a:srgbClr val="000000"/>
                </a:solidFill>
              </a:rPr>
              <a:t>®</a:t>
            </a:r>
            <a:r>
              <a:rPr lang="ja-JP" altLang="en-US" sz="2400" smtClean="0">
                <a:solidFill>
                  <a:srgbClr val="000000"/>
                </a:solidFill>
              </a:rPr>
              <a:t>）の指標について</a:t>
            </a:r>
            <a:endParaRPr lang="en-US" altLang="ja-JP" sz="2400" smtClean="0">
              <a:solidFill>
                <a:srgbClr val="000000"/>
              </a:solidFill>
            </a:endParaRPr>
          </a:p>
        </p:txBody>
      </p:sp>
      <p:sp>
        <p:nvSpPr>
          <p:cNvPr id="22532" name="テキスト ボックス 1"/>
          <p:cNvSpPr txBox="1">
            <a:spLocks noChangeArrowheads="1"/>
          </p:cNvSpPr>
          <p:nvPr/>
        </p:nvSpPr>
        <p:spPr bwMode="auto">
          <a:xfrm>
            <a:off x="-36513" y="6146800"/>
            <a:ext cx="9144001"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ja-JP" altLang="en-US" sz="1400" b="1" smtClean="0">
                <a:solidFill>
                  <a:srgbClr val="000099"/>
                </a:solidFill>
              </a:rPr>
              <a:t>秋山義隆</a:t>
            </a:r>
            <a:r>
              <a:rPr lang="en-US" altLang="ja-JP" sz="1400" b="1" smtClean="0">
                <a:solidFill>
                  <a:srgbClr val="000099"/>
                </a:solidFill>
              </a:rPr>
              <a:t>, </a:t>
            </a:r>
            <a:r>
              <a:rPr lang="ja-JP" altLang="en-US" sz="1400" b="1" smtClean="0">
                <a:solidFill>
                  <a:srgbClr val="000099"/>
                </a:solidFill>
              </a:rPr>
              <a:t>久野裕輝</a:t>
            </a:r>
            <a:r>
              <a:rPr lang="en-US" altLang="ja-JP" sz="1400" b="1" smtClean="0">
                <a:solidFill>
                  <a:srgbClr val="000099"/>
                </a:solidFill>
              </a:rPr>
              <a:t>, </a:t>
            </a:r>
            <a:r>
              <a:rPr lang="ja-JP" altLang="en-US" sz="1400" b="1" smtClean="0">
                <a:solidFill>
                  <a:srgbClr val="000099"/>
                </a:solidFill>
              </a:rPr>
              <a:t>早川尚雅</a:t>
            </a:r>
            <a:r>
              <a:rPr lang="en-US" altLang="ja-JP" sz="1400" b="1" smtClean="0">
                <a:solidFill>
                  <a:srgbClr val="000099"/>
                </a:solidFill>
              </a:rPr>
              <a:t>, </a:t>
            </a:r>
            <a:r>
              <a:rPr lang="ja-JP" altLang="en-US" sz="1400" b="1" smtClean="0">
                <a:solidFill>
                  <a:srgbClr val="000099"/>
                </a:solidFill>
              </a:rPr>
              <a:t>重藤誠</a:t>
            </a:r>
            <a:r>
              <a:rPr lang="en-US" altLang="ja-JP" sz="1400" b="1" smtClean="0">
                <a:solidFill>
                  <a:srgbClr val="000099"/>
                </a:solidFill>
              </a:rPr>
              <a:t>, </a:t>
            </a:r>
            <a:r>
              <a:rPr lang="ja-JP" altLang="en-US" sz="1400" b="1" smtClean="0">
                <a:solidFill>
                  <a:srgbClr val="000099"/>
                </a:solidFill>
              </a:rPr>
              <a:t>柳澤政広</a:t>
            </a:r>
            <a:r>
              <a:rPr lang="en-US" altLang="ja-JP" sz="1400" b="1" smtClean="0">
                <a:solidFill>
                  <a:srgbClr val="000099"/>
                </a:solidFill>
              </a:rPr>
              <a:t>, </a:t>
            </a:r>
            <a:r>
              <a:rPr lang="ja-JP" altLang="en-US" sz="1400" b="1" smtClean="0">
                <a:solidFill>
                  <a:srgbClr val="000099"/>
                </a:solidFill>
              </a:rPr>
              <a:t>岡部正</a:t>
            </a:r>
            <a:r>
              <a:rPr lang="en-US" altLang="ja-JP" sz="1400" b="1" smtClean="0">
                <a:solidFill>
                  <a:srgbClr val="000099"/>
                </a:solidFill>
              </a:rPr>
              <a:t>, </a:t>
            </a:r>
            <a:r>
              <a:rPr lang="ja-JP" altLang="en-US" sz="1400" b="1" smtClean="0">
                <a:solidFill>
                  <a:srgbClr val="000099"/>
                </a:solidFill>
              </a:rPr>
              <a:t>松田昌文：</a:t>
            </a:r>
            <a:r>
              <a:rPr lang="en-US" altLang="ja-JP" sz="1400" b="1" smtClean="0">
                <a:solidFill>
                  <a:srgbClr val="000099"/>
                </a:solidFill>
              </a:rPr>
              <a:t>2 </a:t>
            </a:r>
            <a:r>
              <a:rPr lang="ja-JP" altLang="en-US" sz="1400" b="1" smtClean="0">
                <a:solidFill>
                  <a:srgbClr val="000099"/>
                </a:solidFill>
              </a:rPr>
              <a:t>型糖尿病患者のオシロメトリック血圧測定による血管指標と</a:t>
            </a:r>
            <a:r>
              <a:rPr lang="en-US" altLang="ja-JP" sz="1400" b="1" smtClean="0">
                <a:solidFill>
                  <a:srgbClr val="000099"/>
                </a:solidFill>
              </a:rPr>
              <a:t>FMD</a:t>
            </a:r>
            <a:r>
              <a:rPr lang="ja-JP" altLang="en-US" sz="1400" b="1" smtClean="0">
                <a:solidFill>
                  <a:srgbClr val="000099"/>
                </a:solidFill>
              </a:rPr>
              <a:t>、</a:t>
            </a:r>
            <a:r>
              <a:rPr lang="en-US" altLang="ja-JP" sz="1400" b="1" smtClean="0">
                <a:solidFill>
                  <a:srgbClr val="000099"/>
                </a:solidFill>
              </a:rPr>
              <a:t>IMT </a:t>
            </a:r>
            <a:r>
              <a:rPr lang="ja-JP" altLang="en-US" sz="1400" b="1" smtClean="0">
                <a:solidFill>
                  <a:srgbClr val="000099"/>
                </a:solidFill>
              </a:rPr>
              <a:t>との比較 オシロメトリック血圧測定血管指標の意義　</a:t>
            </a:r>
            <a:r>
              <a:rPr lang="en-US" altLang="ja-JP" sz="1400" b="1" smtClean="0">
                <a:solidFill>
                  <a:srgbClr val="000099"/>
                </a:solidFill>
              </a:rPr>
              <a:t>Progress in Medicine</a:t>
            </a:r>
            <a:r>
              <a:rPr lang="ja-JP" altLang="en-US" sz="1400" b="1" smtClean="0">
                <a:solidFill>
                  <a:srgbClr val="000099"/>
                </a:solidFill>
              </a:rPr>
              <a:t>　</a:t>
            </a:r>
            <a:r>
              <a:rPr lang="en-US" altLang="ja-JP" sz="1400" b="1" smtClean="0">
                <a:solidFill>
                  <a:srgbClr val="000099"/>
                </a:solidFill>
              </a:rPr>
              <a:t>30 :2003-2007,2010</a:t>
            </a:r>
          </a:p>
        </p:txBody>
      </p:sp>
      <p:sp>
        <p:nvSpPr>
          <p:cNvPr id="3" name="正方形/長方形 2"/>
          <p:cNvSpPr/>
          <p:nvPr/>
        </p:nvSpPr>
        <p:spPr>
          <a:xfrm>
            <a:off x="120650" y="5373688"/>
            <a:ext cx="8928100" cy="760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a:solidFill>
                <a:srgbClr val="FFFFFF"/>
              </a:solidFill>
            </a:endParaRPr>
          </a:p>
        </p:txBody>
      </p:sp>
      <p:sp>
        <p:nvSpPr>
          <p:cNvPr id="2" name="テキスト ボックス 1"/>
          <p:cNvSpPr txBox="1">
            <a:spLocks noChangeArrowheads="1"/>
          </p:cNvSpPr>
          <p:nvPr/>
        </p:nvSpPr>
        <p:spPr bwMode="auto">
          <a:xfrm>
            <a:off x="277813" y="5496706"/>
            <a:ext cx="8588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0" fontAlgn="base" hangingPunct="0">
              <a:spcBef>
                <a:spcPct val="0"/>
              </a:spcBef>
              <a:spcAft>
                <a:spcPct val="0"/>
              </a:spcAft>
              <a:defRPr/>
            </a:pPr>
            <a:r>
              <a:rPr lang="ja-JP" altLang="en-US" sz="2400" dirty="0" smtClean="0">
                <a:ln>
                  <a:solidFill>
                    <a:srgbClr val="FFFFFF"/>
                  </a:solidFill>
                </a:ln>
                <a:solidFill>
                  <a:srgbClr val="CCFFFF"/>
                </a:solidFill>
              </a:rPr>
              <a:t>　　　ＡＶＩ</a:t>
            </a:r>
            <a:r>
              <a:rPr lang="en-US" altLang="ja-JP" sz="2400" dirty="0" smtClean="0">
                <a:ln>
                  <a:solidFill>
                    <a:srgbClr val="FFFFFF"/>
                  </a:solidFill>
                </a:ln>
                <a:solidFill>
                  <a:srgbClr val="CCFFFF"/>
                </a:solidFill>
              </a:rPr>
              <a:t>=</a:t>
            </a:r>
            <a:r>
              <a:rPr lang="ja-JP" altLang="en-US" sz="2400" dirty="0" smtClean="0">
                <a:ln>
                  <a:solidFill>
                    <a:srgbClr val="FFFFFF"/>
                  </a:solidFill>
                </a:ln>
                <a:solidFill>
                  <a:srgbClr val="CCFFFF"/>
                </a:solidFill>
              </a:rPr>
              <a:t>Ｖｒ</a:t>
            </a:r>
            <a:r>
              <a:rPr lang="en-US" altLang="ja-JP" sz="2400" dirty="0" smtClean="0">
                <a:ln>
                  <a:solidFill>
                    <a:srgbClr val="FFFFFF"/>
                  </a:solidFill>
                </a:ln>
                <a:solidFill>
                  <a:srgbClr val="CCFFFF"/>
                </a:solidFill>
              </a:rPr>
              <a:t>/</a:t>
            </a:r>
            <a:r>
              <a:rPr lang="ja-JP" altLang="en-US" sz="2400" dirty="0" smtClean="0">
                <a:ln>
                  <a:solidFill>
                    <a:srgbClr val="FFFFFF"/>
                  </a:solidFill>
                </a:ln>
                <a:solidFill>
                  <a:srgbClr val="CCFFFF"/>
                </a:solidFill>
              </a:rPr>
              <a:t>Ｖｆ</a:t>
            </a:r>
            <a:r>
              <a:rPr lang="en-US" altLang="ja-JP" sz="2400" dirty="0" smtClean="0">
                <a:ln>
                  <a:solidFill>
                    <a:srgbClr val="FFFFFF"/>
                  </a:solidFill>
                </a:ln>
                <a:solidFill>
                  <a:srgbClr val="CCFFFF"/>
                </a:solidFill>
              </a:rPr>
              <a:t>×20</a:t>
            </a:r>
            <a:r>
              <a:rPr lang="ja-JP" altLang="en-US" sz="2400" dirty="0" smtClean="0">
                <a:ln>
                  <a:solidFill>
                    <a:srgbClr val="FFFFFF"/>
                  </a:solidFill>
                </a:ln>
                <a:solidFill>
                  <a:srgbClr val="CCFFFF"/>
                </a:solidFill>
              </a:rPr>
              <a:t>　　　　　　　　　　　　　　ＡＰＩ</a:t>
            </a:r>
            <a:r>
              <a:rPr lang="en-US" altLang="ja-JP" sz="2400" dirty="0" smtClean="0">
                <a:ln>
                  <a:solidFill>
                    <a:srgbClr val="FFFFFF"/>
                  </a:solidFill>
                </a:ln>
                <a:solidFill>
                  <a:srgbClr val="CCFFFF"/>
                </a:solidFill>
              </a:rPr>
              <a:t>=1/</a:t>
            </a:r>
            <a:r>
              <a:rPr lang="ja-JP" altLang="en-US" sz="2400" dirty="0" smtClean="0">
                <a:ln>
                  <a:solidFill>
                    <a:srgbClr val="FFFFFF"/>
                  </a:solidFill>
                </a:ln>
                <a:solidFill>
                  <a:srgbClr val="CCFFFF"/>
                </a:solidFill>
              </a:rPr>
              <a:t>Ｂ</a:t>
            </a:r>
          </a:p>
        </p:txBody>
      </p:sp>
      <p:sp>
        <p:nvSpPr>
          <p:cNvPr id="22535" name="テキスト ボックス 3"/>
          <p:cNvSpPr txBox="1">
            <a:spLocks noChangeArrowheads="1"/>
          </p:cNvSpPr>
          <p:nvPr/>
        </p:nvSpPr>
        <p:spPr bwMode="auto">
          <a:xfrm>
            <a:off x="6227763" y="5011738"/>
            <a:ext cx="2532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en-US" altLang="ja-JP" smtClean="0">
                <a:solidFill>
                  <a:srgbClr val="003366"/>
                </a:solidFill>
              </a:rPr>
              <a:t>A</a:t>
            </a:r>
            <a:r>
              <a:rPr lang="ja-JP" altLang="en-US" smtClean="0">
                <a:solidFill>
                  <a:srgbClr val="003366"/>
                </a:solidFill>
              </a:rPr>
              <a:t>・</a:t>
            </a:r>
            <a:r>
              <a:rPr lang="en-US" altLang="ja-JP" smtClean="0">
                <a:solidFill>
                  <a:srgbClr val="003366"/>
                </a:solidFill>
              </a:rPr>
              <a:t>arctan(B</a:t>
            </a:r>
            <a:r>
              <a:rPr lang="ja-JP" altLang="en-US" smtClean="0">
                <a:solidFill>
                  <a:srgbClr val="003366"/>
                </a:solidFill>
              </a:rPr>
              <a:t>・</a:t>
            </a:r>
            <a:r>
              <a:rPr lang="en-US" altLang="ja-JP" smtClean="0">
                <a:solidFill>
                  <a:srgbClr val="003366"/>
                </a:solidFill>
              </a:rPr>
              <a:t>X + C)</a:t>
            </a:r>
            <a:r>
              <a:rPr lang="ja-JP" altLang="en-US" smtClean="0">
                <a:solidFill>
                  <a:srgbClr val="003366"/>
                </a:solidFill>
              </a:rPr>
              <a:t> </a:t>
            </a:r>
            <a:r>
              <a:rPr lang="en-US" altLang="ja-JP" smtClean="0">
                <a:solidFill>
                  <a:srgbClr val="003366"/>
                </a:solidFill>
              </a:rPr>
              <a:t>+ D</a:t>
            </a:r>
            <a:endParaRPr lang="ja-JP" altLang="en-US" smtClean="0">
              <a:solidFill>
                <a:srgbClr val="003366"/>
              </a:solidFill>
            </a:endParaRPr>
          </a:p>
        </p:txBody>
      </p:sp>
      <p:sp>
        <p:nvSpPr>
          <p:cNvPr id="22536" name="テキスト ボックス 4"/>
          <p:cNvSpPr txBox="1">
            <a:spLocks noChangeArrowheads="1"/>
          </p:cNvSpPr>
          <p:nvPr/>
        </p:nvSpPr>
        <p:spPr bwMode="auto">
          <a:xfrm>
            <a:off x="7948613" y="4437063"/>
            <a:ext cx="531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ja-JP" altLang="en-US" smtClean="0">
                <a:solidFill>
                  <a:srgbClr val="003366"/>
                </a:solidFill>
              </a:rPr>
              <a:t>（</a:t>
            </a:r>
            <a:r>
              <a:rPr lang="en-US" altLang="ja-JP" smtClean="0">
                <a:solidFill>
                  <a:srgbClr val="003366"/>
                </a:solidFill>
              </a:rPr>
              <a:t>X)</a:t>
            </a:r>
            <a:endParaRPr lang="ja-JP" altLang="en-US" smtClean="0">
              <a:solidFill>
                <a:srgbClr val="003366"/>
              </a:solidFill>
            </a:endParaRPr>
          </a:p>
        </p:txBody>
      </p:sp>
    </p:spTree>
    <p:extLst>
      <p:ext uri="{BB962C8B-B14F-4D97-AF65-F5344CB8AC3E}">
        <p14:creationId xmlns:p14="http://schemas.microsoft.com/office/powerpoint/2010/main" val="343050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グラフ 25"/>
          <p:cNvGraphicFramePr>
            <a:graphicFrameLocks/>
          </p:cNvGraphicFramePr>
          <p:nvPr>
            <p:extLst>
              <p:ext uri="{D42A27DB-BD31-4B8C-83A1-F6EECF244321}">
                <p14:modId xmlns:p14="http://schemas.microsoft.com/office/powerpoint/2010/main" val="1416814116"/>
              </p:ext>
            </p:extLst>
          </p:nvPr>
        </p:nvGraphicFramePr>
        <p:xfrm>
          <a:off x="4774607" y="1124744"/>
          <a:ext cx="3621881" cy="5050565"/>
        </p:xfrm>
        <a:graphic>
          <a:graphicData uri="http://schemas.openxmlformats.org/drawingml/2006/chart">
            <c:chart xmlns:c="http://schemas.openxmlformats.org/drawingml/2006/chart" xmlns:r="http://schemas.openxmlformats.org/officeDocument/2006/relationships" r:id="rId3"/>
          </a:graphicData>
        </a:graphic>
      </p:graphicFrame>
      <p:sp>
        <p:nvSpPr>
          <p:cNvPr id="22" name="正方形/長方形 21"/>
          <p:cNvSpPr/>
          <p:nvPr/>
        </p:nvSpPr>
        <p:spPr>
          <a:xfrm>
            <a:off x="131187" y="44115"/>
            <a:ext cx="1088760" cy="523220"/>
          </a:xfrm>
          <a:prstGeom prst="rect">
            <a:avLst/>
          </a:prstGeom>
        </p:spPr>
        <p:txBody>
          <a:bodyPr wrap="none">
            <a:spAutoFit/>
          </a:bodyPr>
          <a:lstStyle/>
          <a:p>
            <a:r>
              <a:rPr lang="ja-JP" altLang="en-US" sz="2800" b="1" dirty="0" smtClean="0">
                <a:solidFill>
                  <a:srgbClr val="FF0000"/>
                </a:solidFill>
                <a:effectLst>
                  <a:outerShdw blurRad="38100" dist="38100" dir="2700000" algn="tl">
                    <a:srgbClr val="000000">
                      <a:alpha val="43137"/>
                    </a:srgbClr>
                  </a:outerShdw>
                </a:effectLst>
              </a:rPr>
              <a:t>結果</a:t>
            </a:r>
            <a:r>
              <a:rPr lang="en-US" altLang="ja-JP" sz="2800" b="1" dirty="0" smtClean="0">
                <a:solidFill>
                  <a:srgbClr val="FF0000"/>
                </a:solidFill>
                <a:effectLst>
                  <a:outerShdw blurRad="38100" dist="38100" dir="2700000" algn="tl">
                    <a:srgbClr val="000000">
                      <a:alpha val="43137"/>
                    </a:srgbClr>
                  </a:outerShdw>
                </a:effectLst>
              </a:rPr>
              <a:t>1</a:t>
            </a:r>
            <a:endParaRPr lang="ja-JP" altLang="en-US" sz="2800" dirty="0"/>
          </a:p>
        </p:txBody>
      </p:sp>
      <p:sp>
        <p:nvSpPr>
          <p:cNvPr id="20" name="テキスト ボックス 19"/>
          <p:cNvSpPr txBox="1"/>
          <p:nvPr/>
        </p:nvSpPr>
        <p:spPr>
          <a:xfrm>
            <a:off x="1500808" y="5704537"/>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21" name="テキスト ボックス 20"/>
          <p:cNvSpPr txBox="1"/>
          <p:nvPr/>
        </p:nvSpPr>
        <p:spPr>
          <a:xfrm>
            <a:off x="2687556" y="5704537"/>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sp>
        <p:nvSpPr>
          <p:cNvPr id="47" name="テキスト ボックス 46"/>
          <p:cNvSpPr txBox="1"/>
          <p:nvPr/>
        </p:nvSpPr>
        <p:spPr>
          <a:xfrm>
            <a:off x="5796136" y="5704537"/>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48" name="テキスト ボックス 47"/>
          <p:cNvSpPr txBox="1"/>
          <p:nvPr/>
        </p:nvSpPr>
        <p:spPr>
          <a:xfrm>
            <a:off x="6804248" y="5704537"/>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grpSp>
        <p:nvGrpSpPr>
          <p:cNvPr id="5" name="グループ化 4"/>
          <p:cNvGrpSpPr/>
          <p:nvPr/>
        </p:nvGrpSpPr>
        <p:grpSpPr>
          <a:xfrm>
            <a:off x="6012160" y="1412776"/>
            <a:ext cx="1584176" cy="288032"/>
            <a:chOff x="5940152" y="332656"/>
            <a:chExt cx="1584176" cy="288032"/>
          </a:xfrm>
        </p:grpSpPr>
        <p:cxnSp>
          <p:nvCxnSpPr>
            <p:cNvPr id="52" name="直線コネクタ 51"/>
            <p:cNvCxnSpPr/>
            <p:nvPr/>
          </p:nvCxnSpPr>
          <p:spPr>
            <a:xfrm>
              <a:off x="5940152" y="332656"/>
              <a:ext cx="1584176" cy="80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940152" y="332656"/>
              <a:ext cx="0" cy="279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7524328" y="340739"/>
              <a:ext cx="0" cy="279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正方形/長方形 50"/>
          <p:cNvSpPr/>
          <p:nvPr/>
        </p:nvSpPr>
        <p:spPr>
          <a:xfrm>
            <a:off x="7524328" y="1025774"/>
            <a:ext cx="417102" cy="369332"/>
          </a:xfrm>
          <a:prstGeom prst="rect">
            <a:avLst/>
          </a:prstGeom>
        </p:spPr>
        <p:txBody>
          <a:bodyPr wrap="none">
            <a:spAutoFit/>
          </a:bodyPr>
          <a:lstStyle/>
          <a:p>
            <a:r>
              <a:rPr lang="en-US" altLang="ja-JP" b="1" dirty="0"/>
              <a:t>※</a:t>
            </a:r>
            <a:endParaRPr lang="ja-JP" altLang="en-US" dirty="0"/>
          </a:p>
        </p:txBody>
      </p:sp>
      <p:sp>
        <p:nvSpPr>
          <p:cNvPr id="55" name="正方形/長方形 54"/>
          <p:cNvSpPr/>
          <p:nvPr/>
        </p:nvSpPr>
        <p:spPr>
          <a:xfrm>
            <a:off x="100924" y="6175309"/>
            <a:ext cx="1590756" cy="276999"/>
          </a:xfrm>
          <a:prstGeom prst="rect">
            <a:avLst/>
          </a:prstGeom>
        </p:spPr>
        <p:txBody>
          <a:bodyPr wrap="none">
            <a:spAutoFit/>
          </a:bodyPr>
          <a:lstStyle/>
          <a:p>
            <a:r>
              <a:rPr lang="en-US" altLang="ja-JP" sz="1200" b="1" dirty="0"/>
              <a:t>paired </a:t>
            </a:r>
            <a:r>
              <a:rPr lang="en-US" altLang="ja-JP" sz="1200" b="1" i="1" dirty="0" smtClean="0"/>
              <a:t>t</a:t>
            </a:r>
            <a:r>
              <a:rPr lang="en-US" altLang="ja-JP" sz="1200" b="1" dirty="0" smtClean="0"/>
              <a:t>-test vs before</a:t>
            </a:r>
            <a:endParaRPr lang="ja-JP" altLang="en-US" sz="1200" b="1" dirty="0"/>
          </a:p>
        </p:txBody>
      </p:sp>
      <p:sp>
        <p:nvSpPr>
          <p:cNvPr id="57" name="テキスト ボックス 56"/>
          <p:cNvSpPr txBox="1"/>
          <p:nvPr/>
        </p:nvSpPr>
        <p:spPr>
          <a:xfrm>
            <a:off x="588365" y="6464369"/>
            <a:ext cx="615874" cy="276999"/>
          </a:xfrm>
          <a:prstGeom prst="rect">
            <a:avLst/>
          </a:prstGeom>
          <a:noFill/>
        </p:spPr>
        <p:txBody>
          <a:bodyPr wrap="none" rtlCol="0">
            <a:spAutoFit/>
          </a:bodyPr>
          <a:lstStyle/>
          <a:p>
            <a:r>
              <a:rPr kumimoji="1" lang="en-US" altLang="ja-JP" sz="1200" b="1" dirty="0" smtClean="0"/>
              <a:t>P&lt;0.05</a:t>
            </a:r>
            <a:endParaRPr kumimoji="1" lang="ja-JP" altLang="en-US" sz="1200" b="1" dirty="0"/>
          </a:p>
        </p:txBody>
      </p:sp>
      <p:sp>
        <p:nvSpPr>
          <p:cNvPr id="58" name="正方形/長方形 57"/>
          <p:cNvSpPr/>
          <p:nvPr/>
        </p:nvSpPr>
        <p:spPr>
          <a:xfrm>
            <a:off x="319772" y="6464368"/>
            <a:ext cx="338554" cy="276999"/>
          </a:xfrm>
          <a:prstGeom prst="rect">
            <a:avLst/>
          </a:prstGeom>
        </p:spPr>
        <p:txBody>
          <a:bodyPr wrap="none">
            <a:spAutoFit/>
          </a:bodyPr>
          <a:lstStyle/>
          <a:p>
            <a:r>
              <a:rPr lang="en-US" altLang="ja-JP" sz="1200" b="1" dirty="0"/>
              <a:t>※</a:t>
            </a:r>
            <a:endParaRPr lang="ja-JP" altLang="en-US" sz="1200" b="1" dirty="0"/>
          </a:p>
        </p:txBody>
      </p:sp>
      <p:graphicFrame>
        <p:nvGraphicFramePr>
          <p:cNvPr id="27" name="グラフ 26"/>
          <p:cNvGraphicFramePr>
            <a:graphicFrameLocks/>
          </p:cNvGraphicFramePr>
          <p:nvPr>
            <p:extLst>
              <p:ext uri="{D42A27DB-BD31-4B8C-83A1-F6EECF244321}">
                <p14:modId xmlns:p14="http://schemas.microsoft.com/office/powerpoint/2010/main" val="24203211"/>
              </p:ext>
            </p:extLst>
          </p:nvPr>
        </p:nvGraphicFramePr>
        <p:xfrm>
          <a:off x="446101" y="1182809"/>
          <a:ext cx="3621882" cy="4980440"/>
        </p:xfrm>
        <a:graphic>
          <a:graphicData uri="http://schemas.openxmlformats.org/drawingml/2006/chart">
            <c:chart xmlns:c="http://schemas.openxmlformats.org/drawingml/2006/chart" xmlns:r="http://schemas.openxmlformats.org/officeDocument/2006/relationships" r:id="rId4"/>
          </a:graphicData>
        </a:graphic>
      </p:graphicFrame>
      <p:sp>
        <p:nvSpPr>
          <p:cNvPr id="28" name="テキスト ボックス 27"/>
          <p:cNvSpPr txBox="1"/>
          <p:nvPr/>
        </p:nvSpPr>
        <p:spPr>
          <a:xfrm>
            <a:off x="1979712" y="332656"/>
            <a:ext cx="981294" cy="769441"/>
          </a:xfrm>
          <a:prstGeom prst="rect">
            <a:avLst/>
          </a:prstGeom>
          <a:noFill/>
        </p:spPr>
        <p:txBody>
          <a:bodyPr wrap="none" rtlCol="0">
            <a:spAutoFit/>
          </a:bodyPr>
          <a:lstStyle/>
          <a:p>
            <a:r>
              <a:rPr kumimoji="1" lang="en-US" altLang="ja-JP" sz="4400" b="1" dirty="0" smtClean="0"/>
              <a:t>AVI</a:t>
            </a:r>
            <a:endParaRPr kumimoji="1" lang="ja-JP" altLang="en-US" sz="4400" b="1" dirty="0"/>
          </a:p>
        </p:txBody>
      </p:sp>
      <p:sp>
        <p:nvSpPr>
          <p:cNvPr id="31" name="テキスト ボックス 30"/>
          <p:cNvSpPr txBox="1"/>
          <p:nvPr/>
        </p:nvSpPr>
        <p:spPr>
          <a:xfrm>
            <a:off x="6255002" y="332656"/>
            <a:ext cx="976549" cy="769441"/>
          </a:xfrm>
          <a:prstGeom prst="rect">
            <a:avLst/>
          </a:prstGeom>
          <a:noFill/>
        </p:spPr>
        <p:txBody>
          <a:bodyPr wrap="none" rtlCol="0">
            <a:spAutoFit/>
          </a:bodyPr>
          <a:lstStyle/>
          <a:p>
            <a:r>
              <a:rPr kumimoji="1" lang="en-US" altLang="ja-JP" sz="4400" b="1" dirty="0" smtClean="0"/>
              <a:t>API</a:t>
            </a:r>
            <a:endParaRPr kumimoji="1" lang="ja-JP" altLang="en-US" sz="4400" b="1" dirty="0"/>
          </a:p>
        </p:txBody>
      </p:sp>
    </p:spTree>
    <p:extLst>
      <p:ext uri="{BB962C8B-B14F-4D97-AF65-F5344CB8AC3E}">
        <p14:creationId xmlns:p14="http://schemas.microsoft.com/office/powerpoint/2010/main" val="3190299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4786</TotalTime>
  <Words>755</Words>
  <Application>Microsoft Office PowerPoint</Application>
  <PresentationFormat>画面に合わせる (4:3)</PresentationFormat>
  <Paragraphs>154</Paragraphs>
  <Slides>15</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15</vt:i4>
      </vt:variant>
    </vt:vector>
  </HeadingPairs>
  <TitlesOfParts>
    <vt:vector size="25" baseType="lpstr">
      <vt:lpstr>ＭＳ Ｐゴシック</vt:lpstr>
      <vt:lpstr>ＭＳ ゴシック</vt:lpstr>
      <vt:lpstr>Arial</vt:lpstr>
      <vt:lpstr>Calibri</vt:lpstr>
      <vt:lpstr>Times</vt:lpstr>
      <vt:lpstr>Times New Roman</vt:lpstr>
      <vt:lpstr>Verdana</vt:lpstr>
      <vt:lpstr>Office テーマ</vt:lpstr>
      <vt:lpstr>Default Design</vt:lpstr>
      <vt:lpstr>4_Liraglutide Clinical template</vt:lpstr>
      <vt:lpstr>PowerPoint プレゼンテーション</vt:lpstr>
      <vt:lpstr>背景と目的（１）　　　　</vt:lpstr>
      <vt:lpstr>背景と目的（２）</vt:lpstr>
      <vt:lpstr>対象と方法（1）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lpstr>結語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大竹</dc:creator>
  <cp:lastModifiedBy>大竹 啓之</cp:lastModifiedBy>
  <cp:revision>313</cp:revision>
  <cp:lastPrinted>2019-05-08T23:27:12Z</cp:lastPrinted>
  <dcterms:created xsi:type="dcterms:W3CDTF">2015-10-07T07:46:24Z</dcterms:created>
  <dcterms:modified xsi:type="dcterms:W3CDTF">2019-05-09T14:45:12Z</dcterms:modified>
</cp:coreProperties>
</file>