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322" r:id="rId3"/>
    <p:sldId id="330" r:id="rId4"/>
    <p:sldId id="258" r:id="rId5"/>
    <p:sldId id="318" r:id="rId6"/>
    <p:sldId id="304" r:id="rId7"/>
    <p:sldId id="308" r:id="rId8"/>
    <p:sldId id="327" r:id="rId9"/>
    <p:sldId id="312" r:id="rId10"/>
    <p:sldId id="313" r:id="rId11"/>
    <p:sldId id="323" r:id="rId12"/>
    <p:sldId id="320" r:id="rId13"/>
    <p:sldId id="328" r:id="rId14"/>
    <p:sldId id="305" r:id="rId15"/>
    <p:sldId id="329" r:id="rId16"/>
    <p:sldId id="257"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3"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iroyuki\Desktop\2017&#24180;5&#26376;&#31958;&#23615;&#30149;&#23398;&#20250;&#12288;&#21517;&#21476;&#23627;\SGLT2&#12288;&#12497;&#12475;&#12469;%20&#12487;&#12540;&#1247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iroyuki\Desktop\2017&#24180;5&#26376;&#31958;&#23615;&#30149;&#23398;&#20250;&#12288;&#21517;&#21476;&#23627;\SGLT2&#12288;&#12497;&#12475;&#12469;%20&#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Hiroyuki\Desktop\2017&#24180;5&#26376;&#31958;&#23615;&#30149;&#23398;&#20250;&#12288;&#21517;&#21476;&#23627;\SGLT2&#12288;&#12497;&#12475;&#12469;%20&#12487;&#12540;&#1247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093885270451"/>
          <c:y val="0.10219811000442441"/>
          <c:w val="0.79351458106499451"/>
          <c:h val="0.81405404739447085"/>
        </c:manualLayout>
      </c:layout>
      <c:lineChart>
        <c:grouping val="standard"/>
        <c:varyColors val="0"/>
        <c:ser>
          <c:idx val="0"/>
          <c:order val="0"/>
          <c:spPr>
            <a:ln w="50800" cap="rnd">
              <a:solidFill>
                <a:schemeClr val="accent1"/>
              </a:solidFill>
              <a:round/>
            </a:ln>
            <a:effectLst/>
          </c:spPr>
          <c:marker>
            <c:symbol val="none"/>
          </c:marker>
          <c:dPt>
            <c:idx val="1"/>
            <c:marker>
              <c:symbol val="none"/>
            </c:marker>
            <c:bubble3D val="0"/>
            <c:spPr>
              <a:ln w="50800" cap="rnd">
                <a:solidFill>
                  <a:sysClr val="windowText" lastClr="000000"/>
                </a:solidFill>
                <a:round/>
              </a:ln>
              <a:effectLst/>
            </c:spPr>
          </c:dPt>
          <c:trendline>
            <c:spPr>
              <a:ln w="76200" cap="rnd">
                <a:noFill/>
                <a:prstDash val="sysDot"/>
              </a:ln>
              <a:effectLst/>
            </c:spPr>
            <c:trendlineType val="exp"/>
            <c:dispRSqr val="0"/>
            <c:dispEq val="0"/>
          </c:trendline>
          <c:errBars>
            <c:errDir val="y"/>
            <c:errBarType val="both"/>
            <c:errValType val="cust"/>
            <c:noEndCap val="0"/>
            <c:plus>
              <c:numRef>
                <c:f>SGLT2!$H$29:$I$29</c:f>
                <c:numCache>
                  <c:formatCode>General</c:formatCode>
                  <c:ptCount val="2"/>
                  <c:pt idx="0">
                    <c:v>7.6854841530424549</c:v>
                  </c:pt>
                  <c:pt idx="1">
                    <c:v>6.9153613226079687</c:v>
                  </c:pt>
                </c:numCache>
              </c:numRef>
            </c:plus>
            <c:minus>
              <c:numRef>
                <c:f>SGLT2!$H$29:$I$29</c:f>
                <c:numCache>
                  <c:formatCode>General</c:formatCode>
                  <c:ptCount val="2"/>
                  <c:pt idx="0">
                    <c:v>7.6854841530424549</c:v>
                  </c:pt>
                  <c:pt idx="1">
                    <c:v>6.9153613226079687</c:v>
                  </c:pt>
                </c:numCache>
              </c:numRef>
            </c:minus>
            <c:spPr>
              <a:noFill/>
              <a:ln w="25400" cap="flat" cmpd="sng" algn="ctr">
                <a:solidFill>
                  <a:schemeClr val="tx1"/>
                </a:solidFill>
                <a:round/>
              </a:ln>
              <a:effectLst/>
            </c:spPr>
          </c:errBars>
          <c:val>
            <c:numRef>
              <c:f>SGLT2!$H$43:$I$43</c:f>
              <c:numCache>
                <c:formatCode>General</c:formatCode>
                <c:ptCount val="2"/>
                <c:pt idx="0">
                  <c:v>37.6</c:v>
                </c:pt>
                <c:pt idx="1">
                  <c:v>28.5</c:v>
                </c:pt>
              </c:numCache>
            </c:numRef>
          </c:val>
          <c:smooth val="0"/>
        </c:ser>
        <c:dLbls>
          <c:showLegendKey val="0"/>
          <c:showVal val="0"/>
          <c:showCatName val="0"/>
          <c:showSerName val="0"/>
          <c:showPercent val="0"/>
          <c:showBubbleSize val="0"/>
        </c:dLbls>
        <c:smooth val="0"/>
        <c:axId val="369799768"/>
        <c:axId val="369797416"/>
      </c:lineChart>
      <c:dateAx>
        <c:axId val="369799768"/>
        <c:scaling>
          <c:orientation val="minMax"/>
        </c:scaling>
        <c:delete val="0"/>
        <c:axPos val="b"/>
        <c:majorTickMark val="out"/>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9797416"/>
        <c:crosses val="autoZero"/>
        <c:auto val="0"/>
        <c:lblOffset val="100"/>
        <c:baseTimeUnit val="days"/>
      </c:dateAx>
      <c:valAx>
        <c:axId val="369797416"/>
        <c:scaling>
          <c:orientation val="minMax"/>
          <c:max val="50"/>
          <c:min val="10"/>
        </c:scaling>
        <c:delete val="0"/>
        <c:axPos val="l"/>
        <c:majorGridlines>
          <c:spPr>
            <a:ln w="9525" cap="flat" cmpd="sng" algn="ctr">
              <a:solidFill>
                <a:schemeClr val="bg2"/>
              </a:solidFill>
              <a:round/>
            </a:ln>
            <a:effectLst/>
          </c:spPr>
        </c:majorGridlines>
        <c:numFmt formatCode="General" sourceLinked="1"/>
        <c:majorTickMark val="out"/>
        <c:minorTickMark val="none"/>
        <c:tickLblPos val="nextTo"/>
        <c:spPr>
          <a:noFill/>
          <a:ln w="38100" cmpd="sng">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9799768"/>
        <c:crosses val="autoZero"/>
        <c:crossBetween val="between"/>
      </c:valAx>
      <c:spPr>
        <a:noFill/>
        <a:ln>
          <a:solidFill>
            <a:srgbClr val="EEECE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50800" cap="rnd">
                <a:solidFill>
                  <a:schemeClr val="accent1"/>
                </a:solidFill>
                <a:round/>
              </a:ln>
              <a:effectLst/>
            </c:spPr>
          </c:dPt>
          <c:errBars>
            <c:errDir val="y"/>
            <c:errBarType val="both"/>
            <c:errValType val="cust"/>
            <c:noEndCap val="0"/>
            <c:plus>
              <c:numRef>
                <c:f>フォシーガ!$C$19:$D$19</c:f>
                <c:numCache>
                  <c:formatCode>General</c:formatCode>
                  <c:ptCount val="2"/>
                  <c:pt idx="0">
                    <c:v>20.231164079212032</c:v>
                  </c:pt>
                  <c:pt idx="1">
                    <c:v>25.465663156493687</c:v>
                  </c:pt>
                </c:numCache>
              </c:numRef>
            </c:plus>
            <c:minus>
              <c:numRef>
                <c:f>フォシーガ!$C$19:$D$19</c:f>
                <c:numCache>
                  <c:formatCode>General</c:formatCode>
                  <c:ptCount val="2"/>
                  <c:pt idx="0">
                    <c:v>20.231164079212032</c:v>
                  </c:pt>
                  <c:pt idx="1">
                    <c:v>25.465663156493687</c:v>
                  </c:pt>
                </c:numCache>
              </c:numRef>
            </c:minus>
            <c:spPr>
              <a:noFill/>
              <a:ln w="25400" cap="flat" cmpd="sng" algn="ctr">
                <a:solidFill>
                  <a:schemeClr val="tx1">
                    <a:lumMod val="65000"/>
                    <a:lumOff val="35000"/>
                  </a:schemeClr>
                </a:solidFill>
                <a:round/>
              </a:ln>
              <a:effectLst/>
            </c:spPr>
          </c:errBars>
          <c:val>
            <c:numRef>
              <c:f>フォシーガ!$A$21:$B$21</c:f>
              <c:numCache>
                <c:formatCode>General</c:formatCode>
                <c:ptCount val="2"/>
                <c:pt idx="0">
                  <c:v>155.6</c:v>
                </c:pt>
                <c:pt idx="1">
                  <c:v>141</c:v>
                </c:pt>
              </c:numCache>
            </c:numRef>
          </c:val>
          <c:smooth val="0"/>
        </c:ser>
        <c:ser>
          <c:idx val="1"/>
          <c:order val="1"/>
          <c:spPr>
            <a:ln w="5080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フォシーガ!$C$29:$D$29</c:f>
                <c:numCache>
                  <c:formatCode>General</c:formatCode>
                  <c:ptCount val="2"/>
                  <c:pt idx="0">
                    <c:v>11.414902540100821</c:v>
                  </c:pt>
                  <c:pt idx="1">
                    <c:v>7.3688533707762156</c:v>
                  </c:pt>
                </c:numCache>
              </c:numRef>
            </c:plus>
            <c:minus>
              <c:numRef>
                <c:f>フォシーガ!$C$29:$D$29</c:f>
                <c:numCache>
                  <c:formatCode>General</c:formatCode>
                  <c:ptCount val="2"/>
                  <c:pt idx="0">
                    <c:v>11.414902540100821</c:v>
                  </c:pt>
                  <c:pt idx="1">
                    <c:v>7.3688533707762156</c:v>
                  </c:pt>
                </c:numCache>
              </c:numRef>
            </c:minus>
            <c:spPr>
              <a:noFill/>
              <a:ln w="25400" cap="flat" cmpd="sng" algn="ctr">
                <a:solidFill>
                  <a:schemeClr val="tx1">
                    <a:lumMod val="65000"/>
                    <a:lumOff val="35000"/>
                  </a:schemeClr>
                </a:solidFill>
                <a:round/>
              </a:ln>
              <a:effectLst/>
            </c:spPr>
          </c:errBars>
          <c:val>
            <c:numRef>
              <c:f>フォシーガ!$A$22:$B$22</c:f>
              <c:numCache>
                <c:formatCode>General</c:formatCode>
                <c:ptCount val="2"/>
                <c:pt idx="0">
                  <c:v>72.400000000000006</c:v>
                </c:pt>
                <c:pt idx="1">
                  <c:v>69.599999999999994</c:v>
                </c:pt>
              </c:numCache>
            </c:numRef>
          </c:val>
          <c:smooth val="0"/>
        </c:ser>
        <c:dLbls>
          <c:showLegendKey val="0"/>
          <c:showVal val="0"/>
          <c:showCatName val="0"/>
          <c:showSerName val="0"/>
          <c:showPercent val="0"/>
          <c:showBubbleSize val="0"/>
        </c:dLbls>
        <c:marker val="1"/>
        <c:smooth val="0"/>
        <c:axId val="360129200"/>
        <c:axId val="360129984"/>
      </c:lineChart>
      <c:catAx>
        <c:axId val="360129200"/>
        <c:scaling>
          <c:orientation val="minMax"/>
        </c:scaling>
        <c:delete val="0"/>
        <c:axPos val="b"/>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29984"/>
        <c:crosses val="autoZero"/>
        <c:auto val="1"/>
        <c:lblAlgn val="ctr"/>
        <c:lblOffset val="100"/>
        <c:noMultiLvlLbl val="0"/>
      </c:catAx>
      <c:valAx>
        <c:axId val="36012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29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フォシーガ!$H$29:$I$29</c:f>
                <c:numCache>
                  <c:formatCode>General</c:formatCode>
                  <c:ptCount val="2"/>
                  <c:pt idx="0">
                    <c:v>15.896540504147429</c:v>
                  </c:pt>
                  <c:pt idx="1">
                    <c:v>8.2036577207974712</c:v>
                  </c:pt>
                </c:numCache>
              </c:numRef>
            </c:plus>
            <c:minus>
              <c:numRef>
                <c:f>フォシーガ!$H$29:$I$29</c:f>
                <c:numCache>
                  <c:formatCode>General</c:formatCode>
                  <c:ptCount val="2"/>
                  <c:pt idx="0">
                    <c:v>15.896540504147429</c:v>
                  </c:pt>
                  <c:pt idx="1">
                    <c:v>8.2036577207974712</c:v>
                  </c:pt>
                </c:numCache>
              </c:numRef>
            </c:minus>
            <c:spPr>
              <a:noFill/>
              <a:ln w="9525" cap="flat" cmpd="sng" algn="ctr">
                <a:solidFill>
                  <a:schemeClr val="tx1">
                    <a:lumMod val="65000"/>
                    <a:lumOff val="35000"/>
                  </a:schemeClr>
                </a:solidFill>
                <a:round/>
              </a:ln>
              <a:effectLst/>
            </c:spPr>
          </c:errBars>
          <c:val>
            <c:numRef>
              <c:f>フォシーガ!$H$28:$I$28</c:f>
              <c:numCache>
                <c:formatCode>General</c:formatCode>
                <c:ptCount val="2"/>
                <c:pt idx="0">
                  <c:v>45.2</c:v>
                </c:pt>
                <c:pt idx="1">
                  <c:v>31.4</c:v>
                </c:pt>
              </c:numCache>
            </c:numRef>
          </c:val>
          <c:smooth val="0"/>
        </c:ser>
        <c:dLbls>
          <c:showLegendKey val="0"/>
          <c:showVal val="0"/>
          <c:showCatName val="0"/>
          <c:showSerName val="0"/>
          <c:showPercent val="0"/>
          <c:showBubbleSize val="0"/>
        </c:dLbls>
        <c:marker val="1"/>
        <c:smooth val="0"/>
        <c:axId val="360131160"/>
        <c:axId val="360131552"/>
      </c:lineChart>
      <c:catAx>
        <c:axId val="360131160"/>
        <c:scaling>
          <c:orientation val="minMax"/>
        </c:scaling>
        <c:delete val="0"/>
        <c:axPos val="b"/>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31552"/>
        <c:crosses val="autoZero"/>
        <c:auto val="1"/>
        <c:lblAlgn val="ctr"/>
        <c:lblOffset val="100"/>
        <c:noMultiLvlLbl val="0"/>
      </c:catAx>
      <c:valAx>
        <c:axId val="360131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31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フォシーガ!$H$19:$I$19</c:f>
                <c:numCache>
                  <c:formatCode>General</c:formatCode>
                  <c:ptCount val="2"/>
                  <c:pt idx="0">
                    <c:v>9.3914855054991193</c:v>
                  </c:pt>
                  <c:pt idx="1">
                    <c:v>8.2340755400955583</c:v>
                  </c:pt>
                </c:numCache>
              </c:numRef>
            </c:plus>
            <c:minus>
              <c:numRef>
                <c:f>フォシーガ!$H$19:$I$19</c:f>
                <c:numCache>
                  <c:formatCode>General</c:formatCode>
                  <c:ptCount val="2"/>
                  <c:pt idx="0">
                    <c:v>9.3914855054991193</c:v>
                  </c:pt>
                  <c:pt idx="1">
                    <c:v>8.2340755400955583</c:v>
                  </c:pt>
                </c:numCache>
              </c:numRef>
            </c:minus>
            <c:spPr>
              <a:noFill/>
              <a:ln w="25400" cap="flat" cmpd="sng" algn="ctr">
                <a:solidFill>
                  <a:schemeClr val="tx1"/>
                </a:solidFill>
                <a:round/>
              </a:ln>
              <a:effectLst/>
            </c:spPr>
          </c:errBars>
          <c:val>
            <c:numRef>
              <c:f>フォシーガ!$H$18:$I$18</c:f>
              <c:numCache>
                <c:formatCode>General</c:formatCode>
                <c:ptCount val="2"/>
                <c:pt idx="0">
                  <c:v>25.2</c:v>
                </c:pt>
                <c:pt idx="1">
                  <c:v>22.4</c:v>
                </c:pt>
              </c:numCache>
            </c:numRef>
          </c:val>
          <c:smooth val="0"/>
        </c:ser>
        <c:dLbls>
          <c:showLegendKey val="0"/>
          <c:showVal val="0"/>
          <c:showCatName val="0"/>
          <c:showSerName val="0"/>
          <c:showPercent val="0"/>
          <c:showBubbleSize val="0"/>
        </c:dLbls>
        <c:marker val="1"/>
        <c:smooth val="0"/>
        <c:axId val="360125280"/>
        <c:axId val="360125672"/>
      </c:lineChart>
      <c:catAx>
        <c:axId val="360125280"/>
        <c:scaling>
          <c:orientation val="minMax"/>
        </c:scaling>
        <c:delete val="0"/>
        <c:axPos val="b"/>
        <c:majorTickMark val="out"/>
        <c:minorTickMark val="none"/>
        <c:tickLblPos val="nextTo"/>
        <c:spPr>
          <a:noFill/>
          <a:ln w="38100"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25672"/>
        <c:crosses val="autoZero"/>
        <c:auto val="1"/>
        <c:lblAlgn val="ctr"/>
        <c:lblOffset val="100"/>
        <c:noMultiLvlLbl val="0"/>
      </c:catAx>
      <c:valAx>
        <c:axId val="360125672"/>
        <c:scaling>
          <c:orientation val="minMax"/>
          <c:max val="4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38100">
            <a:solidFill>
              <a:schemeClr val="tx1">
                <a:lumMod val="65000"/>
                <a:lumOff val="35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2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4075462095447"/>
          <c:y val="8.0914135157170441E-2"/>
          <c:w val="0.79314462026048538"/>
          <c:h val="0.81000145881297059"/>
        </c:manualLayout>
      </c:layout>
      <c:lineChart>
        <c:grouping val="standard"/>
        <c:varyColors val="0"/>
        <c:ser>
          <c:idx val="0"/>
          <c:order val="0"/>
          <c:spPr>
            <a:ln w="76200" cap="rnd">
              <a:solidFill>
                <a:sysClr val="windowText" lastClr="000000"/>
              </a:solidFill>
              <a:round/>
            </a:ln>
            <a:effectLst/>
          </c:spPr>
          <c:marker>
            <c:symbol val="none"/>
          </c:marker>
          <c:dPt>
            <c:idx val="1"/>
            <c:marker>
              <c:symbol val="none"/>
            </c:marker>
            <c:bubble3D val="0"/>
            <c:spPr>
              <a:ln w="50800" cap="rnd">
                <a:solidFill>
                  <a:sysClr val="windowText" lastClr="000000"/>
                </a:solidFill>
                <a:round/>
              </a:ln>
              <a:effectLst/>
            </c:spPr>
          </c:dPt>
          <c:errBars>
            <c:errDir val="y"/>
            <c:errBarType val="both"/>
            <c:errValType val="cust"/>
            <c:noEndCap val="0"/>
            <c:plus>
              <c:numRef>
                <c:f>SGLT2!$H$29:$I$29</c:f>
                <c:numCache>
                  <c:formatCode>General</c:formatCode>
                  <c:ptCount val="2"/>
                  <c:pt idx="0">
                    <c:v>7.6854841530424549</c:v>
                  </c:pt>
                  <c:pt idx="1">
                    <c:v>6.9153613226079687</c:v>
                  </c:pt>
                </c:numCache>
              </c:numRef>
            </c:plus>
            <c:minus>
              <c:numRef>
                <c:f>SGLT2!$H$29:$I$29</c:f>
                <c:numCache>
                  <c:formatCode>General</c:formatCode>
                  <c:ptCount val="2"/>
                  <c:pt idx="0">
                    <c:v>7.6854841530424549</c:v>
                  </c:pt>
                  <c:pt idx="1">
                    <c:v>6.9153613226079687</c:v>
                  </c:pt>
                </c:numCache>
              </c:numRef>
            </c:minus>
            <c:spPr>
              <a:noFill/>
              <a:ln w="25400" cap="flat" cmpd="sng" algn="ctr">
                <a:solidFill>
                  <a:schemeClr val="tx1">
                    <a:lumMod val="65000"/>
                    <a:lumOff val="35000"/>
                  </a:schemeClr>
                </a:solidFill>
                <a:round/>
              </a:ln>
              <a:effectLst/>
            </c:spPr>
          </c:errBars>
          <c:val>
            <c:numRef>
              <c:f>SGLT2!$H$28:$I$28</c:f>
              <c:numCache>
                <c:formatCode>General</c:formatCode>
                <c:ptCount val="2"/>
                <c:pt idx="0">
                  <c:v>22.8</c:v>
                </c:pt>
                <c:pt idx="1">
                  <c:v>19.399999999999999</c:v>
                </c:pt>
              </c:numCache>
            </c:numRef>
          </c:val>
          <c:smooth val="0"/>
        </c:ser>
        <c:dLbls>
          <c:showLegendKey val="0"/>
          <c:showVal val="0"/>
          <c:showCatName val="0"/>
          <c:showSerName val="0"/>
          <c:showPercent val="0"/>
          <c:showBubbleSize val="0"/>
        </c:dLbls>
        <c:smooth val="0"/>
        <c:axId val="369798200"/>
        <c:axId val="369798984"/>
      </c:lineChart>
      <c:catAx>
        <c:axId val="369798200"/>
        <c:scaling>
          <c:orientation val="minMax"/>
        </c:scaling>
        <c:delete val="0"/>
        <c:axPos val="b"/>
        <c:majorTickMark val="out"/>
        <c:minorTickMark val="none"/>
        <c:tickLblPos val="nextTo"/>
        <c:spPr>
          <a:noFill/>
          <a:ln w="3810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9798984"/>
        <c:crosses val="autoZero"/>
        <c:auto val="1"/>
        <c:lblAlgn val="ctr"/>
        <c:lblOffset val="100"/>
        <c:noMultiLvlLbl val="0"/>
      </c:catAx>
      <c:valAx>
        <c:axId val="369798984"/>
        <c:scaling>
          <c:orientation val="minMax"/>
          <c:max val="40"/>
          <c:min val="10"/>
        </c:scaling>
        <c:delete val="0"/>
        <c:axPos val="l"/>
        <c:majorGridlines>
          <c:spPr>
            <a:ln w="9525" cap="flat" cmpd="sng" algn="ctr">
              <a:solidFill>
                <a:srgbClr val="EEECE1"/>
              </a:solidFill>
              <a:round/>
            </a:ln>
            <a:effectLst/>
          </c:spPr>
        </c:majorGridlines>
        <c:numFmt formatCode="General" sourceLinked="1"/>
        <c:majorTickMark val="out"/>
        <c:minorTickMark val="none"/>
        <c:tickLblPos val="nextTo"/>
        <c:spPr>
          <a:noFill/>
          <a:ln w="38100">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9798200"/>
        <c:crosses val="autoZero"/>
        <c:crossBetween val="between"/>
      </c:valAx>
      <c:spPr>
        <a:noFill/>
        <a:ln w="76200">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accent1"/>
              </a:solidFill>
              <a:round/>
            </a:ln>
            <a:effectLst/>
          </c:spPr>
          <c:marker>
            <c:symbol val="none"/>
          </c:marker>
          <c:trendline>
            <c:spPr>
              <a:ln w="50800" cap="rnd">
                <a:noFill/>
                <a:prstDash val="sysDot"/>
              </a:ln>
              <a:effectLst/>
            </c:spPr>
            <c:trendlineType val="linear"/>
            <c:dispRSqr val="0"/>
            <c:dispEq val="0"/>
          </c:trendline>
          <c:errBars>
            <c:errDir val="y"/>
            <c:errBarType val="both"/>
            <c:errValType val="cust"/>
            <c:noEndCap val="0"/>
            <c:plus>
              <c:numRef>
                <c:f>SGLT2!$C$29:$D$29</c:f>
                <c:numCache>
                  <c:formatCode>General</c:formatCode>
                  <c:ptCount val="2"/>
                  <c:pt idx="0">
                    <c:v>16.331292389492955</c:v>
                  </c:pt>
                  <c:pt idx="1">
                    <c:v>19.82170527477393</c:v>
                  </c:pt>
                </c:numCache>
              </c:numRef>
            </c:plus>
            <c:minus>
              <c:numRef>
                <c:f>SGLT2!$C$29:$D$29</c:f>
                <c:numCache>
                  <c:formatCode>General</c:formatCode>
                  <c:ptCount val="2"/>
                  <c:pt idx="0">
                    <c:v>16.331292389492955</c:v>
                  </c:pt>
                  <c:pt idx="1">
                    <c:v>19.82170527477393</c:v>
                  </c:pt>
                </c:numCache>
              </c:numRef>
            </c:minus>
            <c:spPr>
              <a:noFill/>
              <a:ln w="25400" cap="flat" cmpd="sng" algn="ctr">
                <a:solidFill>
                  <a:schemeClr val="tx1">
                    <a:lumMod val="65000"/>
                    <a:lumOff val="35000"/>
                  </a:schemeClr>
                </a:solidFill>
                <a:round/>
              </a:ln>
              <a:effectLst/>
            </c:spPr>
          </c:errBars>
          <c:val>
            <c:numRef>
              <c:f>SGLT2!$A$38:$B$38</c:f>
              <c:numCache>
                <c:formatCode>General</c:formatCode>
                <c:ptCount val="2"/>
                <c:pt idx="0">
                  <c:v>148.4</c:v>
                </c:pt>
                <c:pt idx="1">
                  <c:v>134.69999999999999</c:v>
                </c:pt>
              </c:numCache>
            </c:numRef>
          </c:val>
          <c:smooth val="0"/>
        </c:ser>
        <c:ser>
          <c:idx val="1"/>
          <c:order val="1"/>
          <c:spPr>
            <a:ln w="50800" cap="rnd">
              <a:solidFill>
                <a:schemeClr val="accent2"/>
              </a:solidFill>
              <a:round/>
            </a:ln>
            <a:effectLst/>
          </c:spPr>
          <c:marker>
            <c:symbol val="none"/>
          </c:marker>
          <c:errBars>
            <c:errDir val="y"/>
            <c:errBarType val="both"/>
            <c:errValType val="cust"/>
            <c:noEndCap val="0"/>
            <c:plus>
              <c:numRef>
                <c:f>SGLT2!$C$44:$D$44</c:f>
                <c:numCache>
                  <c:formatCode>General</c:formatCode>
                  <c:ptCount val="2"/>
                  <c:pt idx="0">
                    <c:v>13.48414707062414</c:v>
                  </c:pt>
                  <c:pt idx="1">
                    <c:v>11.942454614618473</c:v>
                  </c:pt>
                </c:numCache>
              </c:numRef>
            </c:plus>
            <c:minus>
              <c:numRef>
                <c:f>SGLT2!$C$44:$D$44</c:f>
                <c:numCache>
                  <c:formatCode>General</c:formatCode>
                  <c:ptCount val="2"/>
                  <c:pt idx="0">
                    <c:v>13.48414707062414</c:v>
                  </c:pt>
                  <c:pt idx="1">
                    <c:v>11.942454614618473</c:v>
                  </c:pt>
                </c:numCache>
              </c:numRef>
            </c:minus>
            <c:spPr>
              <a:noFill/>
              <a:ln w="25400" cap="flat" cmpd="sng" algn="ctr">
                <a:solidFill>
                  <a:schemeClr val="tx1">
                    <a:lumMod val="65000"/>
                    <a:lumOff val="35000"/>
                  </a:schemeClr>
                </a:solidFill>
                <a:round/>
              </a:ln>
              <a:effectLst/>
            </c:spPr>
          </c:errBars>
          <c:val>
            <c:numRef>
              <c:f>SGLT2!$A$39:$B$39</c:f>
              <c:numCache>
                <c:formatCode>General</c:formatCode>
                <c:ptCount val="2"/>
                <c:pt idx="0">
                  <c:v>81.400000000000006</c:v>
                </c:pt>
                <c:pt idx="1">
                  <c:v>74.2</c:v>
                </c:pt>
              </c:numCache>
            </c:numRef>
          </c:val>
          <c:smooth val="0"/>
        </c:ser>
        <c:dLbls>
          <c:showLegendKey val="0"/>
          <c:showVal val="0"/>
          <c:showCatName val="0"/>
          <c:showSerName val="0"/>
          <c:showPercent val="0"/>
          <c:showBubbleSize val="0"/>
        </c:dLbls>
        <c:smooth val="0"/>
        <c:axId val="372329568"/>
        <c:axId val="372326040"/>
      </c:lineChart>
      <c:catAx>
        <c:axId val="372329568"/>
        <c:scaling>
          <c:orientation val="minMax"/>
        </c:scaling>
        <c:delete val="0"/>
        <c:axPos val="b"/>
        <c:majorTickMark val="out"/>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2326040"/>
        <c:crosses val="autoZero"/>
        <c:auto val="1"/>
        <c:lblAlgn val="ctr"/>
        <c:lblOffset val="100"/>
        <c:noMultiLvlLbl val="0"/>
      </c:catAx>
      <c:valAx>
        <c:axId val="372326040"/>
        <c:scaling>
          <c:orientation val="minMax"/>
        </c:scaling>
        <c:delete val="0"/>
        <c:axPos val="l"/>
        <c:majorGridlines>
          <c:spPr>
            <a:ln w="6350" cap="flat" cmpd="sng" algn="ctr">
              <a:solidFill>
                <a:schemeClr val="bg2"/>
              </a:solidFill>
              <a:round/>
            </a:ln>
            <a:effectLst/>
          </c:spPr>
        </c:majorGridlines>
        <c:numFmt formatCode="General" sourceLinked="1"/>
        <c:majorTickMark val="out"/>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72329568"/>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1"/>
              </a:solidFill>
              <a:round/>
            </a:ln>
            <a:effectLst/>
          </c:spPr>
          <c:marker>
            <c:symbol val="none"/>
          </c:marker>
          <c:trendline>
            <c:spPr>
              <a:ln w="50800" cap="rnd">
                <a:noFill/>
                <a:prstDash val="sysDot"/>
              </a:ln>
              <a:effectLst/>
            </c:spPr>
            <c:trendlineType val="linear"/>
            <c:dispRSqr val="0"/>
            <c:dispEq val="0"/>
          </c:trendline>
          <c:errBars>
            <c:errDir val="y"/>
            <c:errBarType val="both"/>
            <c:errValType val="cust"/>
            <c:noEndCap val="0"/>
            <c:plus>
              <c:numRef>
                <c:f>SGLT2!$C$60:$D$60</c:f>
                <c:numCache>
                  <c:formatCode>General</c:formatCode>
                  <c:ptCount val="2"/>
                  <c:pt idx="0">
                    <c:v>1.031939920731817</c:v>
                  </c:pt>
                  <c:pt idx="1">
                    <c:v>0.76811457478685485</c:v>
                  </c:pt>
                </c:numCache>
              </c:numRef>
            </c:plus>
            <c:minus>
              <c:numRef>
                <c:f>SGLT2!$C$60:$D$60</c:f>
                <c:numCache>
                  <c:formatCode>General</c:formatCode>
                  <c:ptCount val="2"/>
                  <c:pt idx="0">
                    <c:v>1.031939920731817</c:v>
                  </c:pt>
                  <c:pt idx="1">
                    <c:v>0.76811457478685485</c:v>
                  </c:pt>
                </c:numCache>
              </c:numRef>
            </c:minus>
            <c:spPr>
              <a:noFill/>
              <a:ln w="25400" cap="flat" cmpd="sng" algn="ctr">
                <a:solidFill>
                  <a:schemeClr val="tx1">
                    <a:lumMod val="65000"/>
                    <a:lumOff val="35000"/>
                  </a:schemeClr>
                </a:solidFill>
                <a:round/>
              </a:ln>
              <a:effectLst/>
            </c:spPr>
          </c:errBars>
          <c:val>
            <c:numRef>
              <c:f>SGLT2!$C$59:$D$59</c:f>
              <c:numCache>
                <c:formatCode>General</c:formatCode>
                <c:ptCount val="2"/>
                <c:pt idx="0">
                  <c:v>7.3900000000000006</c:v>
                </c:pt>
                <c:pt idx="1">
                  <c:v>6.9</c:v>
                </c:pt>
              </c:numCache>
            </c:numRef>
          </c:val>
          <c:smooth val="0"/>
        </c:ser>
        <c:dLbls>
          <c:showLegendKey val="0"/>
          <c:showVal val="0"/>
          <c:showCatName val="0"/>
          <c:showSerName val="0"/>
          <c:showPercent val="0"/>
          <c:showBubbleSize val="0"/>
        </c:dLbls>
        <c:smooth val="0"/>
        <c:axId val="372328000"/>
        <c:axId val="372322904"/>
      </c:lineChart>
      <c:catAx>
        <c:axId val="372328000"/>
        <c:scaling>
          <c:orientation val="minMax"/>
        </c:scaling>
        <c:delete val="0"/>
        <c:axPos val="b"/>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2322904"/>
        <c:crosses val="autoZero"/>
        <c:auto val="1"/>
        <c:lblAlgn val="ctr"/>
        <c:lblOffset val="100"/>
        <c:noMultiLvlLbl val="0"/>
      </c:catAx>
      <c:valAx>
        <c:axId val="372322904"/>
        <c:scaling>
          <c:orientation val="minMax"/>
          <c:max val="10"/>
          <c:min val="5"/>
        </c:scaling>
        <c:delete val="0"/>
        <c:axPos val="l"/>
        <c:majorGridlines>
          <c:spPr>
            <a:ln w="9525" cap="flat" cmpd="sng" algn="ctr">
              <a:solidFill>
                <a:schemeClr val="bg2"/>
              </a:solidFill>
              <a:round/>
            </a:ln>
            <a:effectLst/>
          </c:spPr>
        </c:majorGridlines>
        <c:numFmt formatCode="General" sourceLinked="1"/>
        <c:majorTickMark val="out"/>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723280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tx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ジャディアンス!$C$40:$D$40</c:f>
                <c:numCache>
                  <c:formatCode>General</c:formatCode>
                  <c:ptCount val="2"/>
                  <c:pt idx="0">
                    <c:v>1.3126309458488266</c:v>
                  </c:pt>
                  <c:pt idx="1">
                    <c:v>1.0839741694339387</c:v>
                  </c:pt>
                </c:numCache>
              </c:numRef>
            </c:plus>
            <c:minus>
              <c:numRef>
                <c:f>ジャディアンス!$C$40:$D$40</c:f>
                <c:numCache>
                  <c:formatCode>General</c:formatCode>
                  <c:ptCount val="2"/>
                  <c:pt idx="0">
                    <c:v>1.3126309458488266</c:v>
                  </c:pt>
                  <c:pt idx="1">
                    <c:v>1.0839741694339387</c:v>
                  </c:pt>
                </c:numCache>
              </c:numRef>
            </c:minus>
            <c:spPr>
              <a:noFill/>
              <a:ln w="25400" cap="flat" cmpd="sng" algn="ctr">
                <a:solidFill>
                  <a:schemeClr val="tx1"/>
                </a:solidFill>
                <a:round/>
              </a:ln>
              <a:effectLst/>
            </c:spPr>
          </c:errBars>
          <c:val>
            <c:numRef>
              <c:f>ジャディアンス!$C$39:$D$39</c:f>
              <c:numCache>
                <c:formatCode>General</c:formatCode>
                <c:ptCount val="2"/>
                <c:pt idx="0">
                  <c:v>7.74</c:v>
                </c:pt>
                <c:pt idx="1">
                  <c:v>7</c:v>
                </c:pt>
              </c:numCache>
            </c:numRef>
          </c:val>
          <c:smooth val="0"/>
        </c:ser>
        <c:dLbls>
          <c:showLegendKey val="0"/>
          <c:showVal val="0"/>
          <c:showCatName val="0"/>
          <c:showSerName val="0"/>
          <c:showPercent val="0"/>
          <c:showBubbleSize val="0"/>
        </c:dLbls>
        <c:marker val="1"/>
        <c:smooth val="0"/>
        <c:axId val="301070992"/>
        <c:axId val="301065112"/>
      </c:lineChart>
      <c:catAx>
        <c:axId val="301070992"/>
        <c:scaling>
          <c:orientation val="minMax"/>
        </c:scaling>
        <c:delete val="0"/>
        <c:axPos val="b"/>
        <c:majorTickMark val="out"/>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1065112"/>
        <c:crosses val="autoZero"/>
        <c:auto val="1"/>
        <c:lblAlgn val="ctr"/>
        <c:lblOffset val="100"/>
        <c:noMultiLvlLbl val="0"/>
      </c:catAx>
      <c:valAx>
        <c:axId val="301065112"/>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010709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50800" cap="rnd">
              <a:solidFill>
                <a:schemeClr val="tx1"/>
              </a:solidFill>
              <a:round/>
            </a:ln>
            <a:effectLst/>
          </c:spPr>
          <c:marker>
            <c:symbol val="none"/>
          </c:marker>
          <c:errBars>
            <c:errDir val="y"/>
            <c:errBarType val="both"/>
            <c:errValType val="cust"/>
            <c:noEndCap val="0"/>
            <c:plus>
              <c:numRef>
                <c:f>ジャディアンス!$H$29:$I$29</c:f>
                <c:numCache>
                  <c:formatCode>General</c:formatCode>
                  <c:ptCount val="2"/>
                  <c:pt idx="0">
                    <c:v>5.7879184513951127</c:v>
                  </c:pt>
                  <c:pt idx="1">
                    <c:v>5.0793700396801134</c:v>
                  </c:pt>
                </c:numCache>
              </c:numRef>
            </c:plus>
            <c:minus>
              <c:numRef>
                <c:f>ジャディアンス!$H$29:$I$29</c:f>
                <c:numCache>
                  <c:formatCode>General</c:formatCode>
                  <c:ptCount val="2"/>
                  <c:pt idx="0">
                    <c:v>5.7879184513951127</c:v>
                  </c:pt>
                  <c:pt idx="1">
                    <c:v>5.0793700396801134</c:v>
                  </c:pt>
                </c:numCache>
              </c:numRef>
            </c:minus>
            <c:spPr>
              <a:noFill/>
              <a:ln w="25400" cap="flat" cmpd="sng" algn="ctr">
                <a:solidFill>
                  <a:schemeClr val="tx1"/>
                </a:solidFill>
                <a:round/>
              </a:ln>
              <a:effectLst/>
            </c:spPr>
          </c:errBars>
          <c:val>
            <c:numRef>
              <c:f>ジャディアンス!$H$28:$I$28</c:f>
              <c:numCache>
                <c:formatCode>General</c:formatCode>
                <c:ptCount val="2"/>
                <c:pt idx="0">
                  <c:v>30</c:v>
                </c:pt>
                <c:pt idx="1">
                  <c:v>25.6</c:v>
                </c:pt>
              </c:numCache>
            </c:numRef>
          </c:val>
          <c:smooth val="0"/>
        </c:ser>
        <c:dLbls>
          <c:showLegendKey val="0"/>
          <c:showVal val="0"/>
          <c:showCatName val="0"/>
          <c:showSerName val="0"/>
          <c:showPercent val="0"/>
          <c:showBubbleSize val="0"/>
        </c:dLbls>
        <c:smooth val="0"/>
        <c:axId val="360126064"/>
        <c:axId val="360127632"/>
      </c:lineChart>
      <c:catAx>
        <c:axId val="360126064"/>
        <c:scaling>
          <c:orientation val="minMax"/>
        </c:scaling>
        <c:delete val="0"/>
        <c:axPos val="b"/>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27632"/>
        <c:crosses val="autoZero"/>
        <c:auto val="1"/>
        <c:lblAlgn val="ctr"/>
        <c:lblOffset val="100"/>
        <c:noMultiLvlLbl val="0"/>
      </c:catAx>
      <c:valAx>
        <c:axId val="360127632"/>
        <c:scaling>
          <c:orientation val="minMax"/>
          <c:max val="5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26064"/>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2"/>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ジャディアンス!$D$19:$E$19</c:f>
                <c:numCache>
                  <c:formatCode>General</c:formatCode>
                  <c:ptCount val="2"/>
                  <c:pt idx="0">
                    <c:v>7.8230428862431785</c:v>
                  </c:pt>
                  <c:pt idx="1">
                    <c:v>11.674759098157015</c:v>
                  </c:pt>
                </c:numCache>
              </c:numRef>
            </c:plus>
            <c:minus>
              <c:numRef>
                <c:f>ジャディアンス!$D$19:$E$19</c:f>
                <c:numCache>
                  <c:formatCode>General</c:formatCode>
                  <c:ptCount val="2"/>
                  <c:pt idx="0">
                    <c:v>7.8230428862431785</c:v>
                  </c:pt>
                  <c:pt idx="1">
                    <c:v>11.674759098157015</c:v>
                  </c:pt>
                </c:numCache>
              </c:numRef>
            </c:minus>
            <c:spPr>
              <a:noFill/>
              <a:ln w="25400" cap="flat" cmpd="sng" algn="ctr">
                <a:solidFill>
                  <a:schemeClr val="tx1">
                    <a:lumMod val="65000"/>
                    <a:lumOff val="35000"/>
                  </a:schemeClr>
                </a:solidFill>
                <a:round/>
              </a:ln>
              <a:effectLst/>
            </c:spPr>
          </c:errBars>
          <c:val>
            <c:numRef>
              <c:f>ジャディアンス!$A$19:$B$19</c:f>
              <c:numCache>
                <c:formatCode>General</c:formatCode>
                <c:ptCount val="2"/>
                <c:pt idx="0">
                  <c:v>141.19999999999999</c:v>
                </c:pt>
                <c:pt idx="1">
                  <c:v>128.4</c:v>
                </c:pt>
              </c:numCache>
            </c:numRef>
          </c:val>
          <c:smooth val="0"/>
        </c:ser>
        <c:ser>
          <c:idx val="1"/>
          <c:order val="1"/>
          <c:spPr>
            <a:ln w="5080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ジャディアンス!$D$29:$E$29</c:f>
                <c:numCache>
                  <c:formatCode>General</c:formatCode>
                  <c:ptCount val="2"/>
                  <c:pt idx="0">
                    <c:v>8.7349871207689826</c:v>
                  </c:pt>
                  <c:pt idx="1">
                    <c:v>14.61848145328371</c:v>
                  </c:pt>
                </c:numCache>
              </c:numRef>
            </c:plus>
            <c:minus>
              <c:numRef>
                <c:f>ジャディアンス!$D$29:$E$29</c:f>
                <c:numCache>
                  <c:formatCode>General</c:formatCode>
                  <c:ptCount val="2"/>
                  <c:pt idx="0">
                    <c:v>8.7349871207689826</c:v>
                  </c:pt>
                  <c:pt idx="1">
                    <c:v>14.61848145328371</c:v>
                  </c:pt>
                </c:numCache>
              </c:numRef>
            </c:minus>
            <c:spPr>
              <a:noFill/>
              <a:ln w="25400" cap="flat" cmpd="sng" algn="ctr">
                <a:solidFill>
                  <a:schemeClr val="tx1">
                    <a:lumMod val="65000"/>
                    <a:lumOff val="35000"/>
                  </a:schemeClr>
                </a:solidFill>
                <a:round/>
              </a:ln>
              <a:effectLst/>
            </c:spPr>
          </c:errBars>
          <c:val>
            <c:numRef>
              <c:f>ジャディアンス!$A$20:$B$20</c:f>
              <c:numCache>
                <c:formatCode>General</c:formatCode>
                <c:ptCount val="2"/>
                <c:pt idx="0">
                  <c:v>90.4</c:v>
                </c:pt>
                <c:pt idx="1">
                  <c:v>78.8</c:v>
                </c:pt>
              </c:numCache>
            </c:numRef>
          </c:val>
          <c:smooth val="0"/>
        </c:ser>
        <c:dLbls>
          <c:showLegendKey val="0"/>
          <c:showVal val="0"/>
          <c:showCatName val="0"/>
          <c:showSerName val="0"/>
          <c:showPercent val="0"/>
          <c:showBubbleSize val="0"/>
        </c:dLbls>
        <c:marker val="1"/>
        <c:smooth val="0"/>
        <c:axId val="360131944"/>
        <c:axId val="360129592"/>
      </c:lineChart>
      <c:catAx>
        <c:axId val="360131944"/>
        <c:scaling>
          <c:orientation val="minMax"/>
        </c:scaling>
        <c:delete val="0"/>
        <c:axPos val="b"/>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29592"/>
        <c:crosses val="autoZero"/>
        <c:auto val="1"/>
        <c:lblAlgn val="ctr"/>
        <c:lblOffset val="100"/>
        <c:noMultiLvlLbl val="0"/>
      </c:catAx>
      <c:valAx>
        <c:axId val="360129592"/>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3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50800" cap="rnd">
              <a:solidFill>
                <a:schemeClr val="tx1"/>
              </a:solidFill>
              <a:round/>
            </a:ln>
            <a:effectLst/>
          </c:spPr>
          <c:marker>
            <c:symbol val="none"/>
          </c:marker>
          <c:trendline>
            <c:spPr>
              <a:ln w="50800" cap="rnd">
                <a:noFill/>
                <a:prstDash val="sysDot"/>
              </a:ln>
              <a:effectLst/>
            </c:spPr>
            <c:trendlineType val="linear"/>
            <c:dispRSqr val="0"/>
            <c:dispEq val="0"/>
          </c:trendline>
          <c:trendline>
            <c:spPr>
              <a:ln w="50800" cap="rnd">
                <a:noFill/>
                <a:prstDash val="sysDot"/>
              </a:ln>
              <a:effectLst/>
            </c:spPr>
            <c:trendlineType val="linear"/>
            <c:dispRSqr val="0"/>
            <c:dispEq val="0"/>
          </c:trendline>
          <c:errBars>
            <c:errDir val="y"/>
            <c:errBarType val="both"/>
            <c:errValType val="cust"/>
            <c:noEndCap val="0"/>
            <c:plus>
              <c:numRef>
                <c:f>ジャディアンス!$H$19:$I$19</c:f>
                <c:numCache>
                  <c:formatCode>General</c:formatCode>
                  <c:ptCount val="2"/>
                  <c:pt idx="0">
                    <c:v>5.5045435778091498</c:v>
                  </c:pt>
                  <c:pt idx="1">
                    <c:v>4.1593268686170859</c:v>
                  </c:pt>
                </c:numCache>
              </c:numRef>
            </c:plus>
            <c:minus>
              <c:numRef>
                <c:f>ジャディアンス!$H$19:$I$19</c:f>
                <c:numCache>
                  <c:formatCode>General</c:formatCode>
                  <c:ptCount val="2"/>
                  <c:pt idx="0">
                    <c:v>5.5045435778091498</c:v>
                  </c:pt>
                  <c:pt idx="1">
                    <c:v>4.1593268686170859</c:v>
                  </c:pt>
                </c:numCache>
              </c:numRef>
            </c:minus>
            <c:spPr>
              <a:noFill/>
              <a:ln w="25400" cap="flat" cmpd="sng" algn="ctr">
                <a:solidFill>
                  <a:schemeClr val="tx1">
                    <a:lumMod val="65000"/>
                    <a:lumOff val="35000"/>
                  </a:schemeClr>
                </a:solidFill>
                <a:round/>
              </a:ln>
              <a:effectLst/>
            </c:spPr>
          </c:errBars>
          <c:val>
            <c:numRef>
              <c:f>ジャディアンス!$H$18:$I$18</c:f>
              <c:numCache>
                <c:formatCode>General</c:formatCode>
                <c:ptCount val="2"/>
                <c:pt idx="0">
                  <c:v>20.399999999999999</c:v>
                </c:pt>
                <c:pt idx="1">
                  <c:v>16.399999999999999</c:v>
                </c:pt>
              </c:numCache>
            </c:numRef>
          </c:val>
          <c:smooth val="0"/>
        </c:ser>
        <c:dLbls>
          <c:showLegendKey val="0"/>
          <c:showVal val="0"/>
          <c:showCatName val="0"/>
          <c:showSerName val="0"/>
          <c:showPercent val="0"/>
          <c:showBubbleSize val="0"/>
        </c:dLbls>
        <c:smooth val="0"/>
        <c:axId val="360124888"/>
        <c:axId val="360127240"/>
      </c:lineChart>
      <c:catAx>
        <c:axId val="360124888"/>
        <c:scaling>
          <c:orientation val="minMax"/>
        </c:scaling>
        <c:delete val="0"/>
        <c:axPos val="b"/>
        <c:majorTickMark val="out"/>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27240"/>
        <c:crosses val="autoZero"/>
        <c:auto val="1"/>
        <c:lblAlgn val="ctr"/>
        <c:lblOffset val="100"/>
        <c:noMultiLvlLbl val="0"/>
      </c:catAx>
      <c:valAx>
        <c:axId val="360127240"/>
        <c:scaling>
          <c:orientation val="minMax"/>
          <c:max val="4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2488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フォシーガ!$C$40:$D$40</c:f>
                <c:numCache>
                  <c:formatCode>General</c:formatCode>
                  <c:ptCount val="2"/>
                  <c:pt idx="0">
                    <c:v>0.79561297123664065</c:v>
                  </c:pt>
                  <c:pt idx="1">
                    <c:v>0.52440442408507604</c:v>
                  </c:pt>
                </c:numCache>
              </c:numRef>
            </c:plus>
            <c:minus>
              <c:numRef>
                <c:f>フォシーガ!$C$40:$D$40</c:f>
                <c:numCache>
                  <c:formatCode>General</c:formatCode>
                  <c:ptCount val="2"/>
                  <c:pt idx="0">
                    <c:v>0.79561297123664065</c:v>
                  </c:pt>
                  <c:pt idx="1">
                    <c:v>0.52440442408507604</c:v>
                  </c:pt>
                </c:numCache>
              </c:numRef>
            </c:minus>
            <c:spPr>
              <a:noFill/>
              <a:ln w="25400" cap="flat" cmpd="sng" algn="ctr">
                <a:solidFill>
                  <a:schemeClr val="tx1"/>
                </a:solidFill>
                <a:round/>
              </a:ln>
              <a:effectLst/>
            </c:spPr>
          </c:errBars>
          <c:val>
            <c:numRef>
              <c:f>フォシーガ!$C$39:$D$39</c:f>
              <c:numCache>
                <c:formatCode>General</c:formatCode>
                <c:ptCount val="2"/>
                <c:pt idx="0">
                  <c:v>7.0400000000000009</c:v>
                </c:pt>
                <c:pt idx="1">
                  <c:v>6.8</c:v>
                </c:pt>
              </c:numCache>
            </c:numRef>
          </c:val>
          <c:smooth val="0"/>
        </c:ser>
        <c:dLbls>
          <c:showLegendKey val="0"/>
          <c:showVal val="0"/>
          <c:showCatName val="0"/>
          <c:showSerName val="0"/>
          <c:showPercent val="0"/>
          <c:showBubbleSize val="0"/>
        </c:dLbls>
        <c:marker val="1"/>
        <c:smooth val="0"/>
        <c:axId val="360128416"/>
        <c:axId val="360130768"/>
      </c:lineChart>
      <c:catAx>
        <c:axId val="360128416"/>
        <c:scaling>
          <c:orientation val="minMax"/>
        </c:scaling>
        <c:delete val="0"/>
        <c:axPos val="b"/>
        <c:majorTickMark val="out"/>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30768"/>
        <c:crosses val="autoZero"/>
        <c:auto val="1"/>
        <c:lblAlgn val="ctr"/>
        <c:lblOffset val="100"/>
        <c:noMultiLvlLbl val="0"/>
      </c:catAx>
      <c:valAx>
        <c:axId val="360130768"/>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01284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AFFF91CF-D9C1-4D17-80D1-1A2DEF1EB008}" type="datetimeFigureOut">
              <a:rPr kumimoji="1" lang="ja-JP" altLang="en-US" smtClean="0"/>
              <a:t>2017/5/15</a:t>
            </a:fld>
            <a:endParaRPr kumimoji="1" lang="ja-JP" altLang="en-US"/>
          </a:p>
        </p:txBody>
      </p:sp>
      <p:sp>
        <p:nvSpPr>
          <p:cNvPr id="4" name="フッター プレースホルダー 3"/>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D84E9A17-44B6-42E8-9586-4ED7BC3A10FD}" type="slidenum">
              <a:rPr kumimoji="1" lang="ja-JP" altLang="en-US" smtClean="0"/>
              <a:t>‹#›</a:t>
            </a:fld>
            <a:endParaRPr kumimoji="1" lang="ja-JP" altLang="en-US"/>
          </a:p>
        </p:txBody>
      </p:sp>
    </p:spTree>
    <p:extLst>
      <p:ext uri="{BB962C8B-B14F-4D97-AF65-F5344CB8AC3E}">
        <p14:creationId xmlns:p14="http://schemas.microsoft.com/office/powerpoint/2010/main" val="411781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26" tIns="45713" rIns="91426" bIns="45713" rtlCol="0"/>
          <a:lstStyle>
            <a:lvl1pPr algn="r">
              <a:defRPr sz="1200"/>
            </a:lvl1pPr>
          </a:lstStyle>
          <a:p>
            <a:fld id="{3DB16BFA-83B8-4FE9-B86E-989C57915051}" type="datetimeFigureOut">
              <a:rPr kumimoji="1" lang="ja-JP" altLang="en-US" smtClean="0"/>
              <a:t>2017/5/15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6" tIns="45713" rIns="91426"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26" tIns="45713" rIns="91426" bIns="45713" rtlCol="0" anchor="b"/>
          <a:lstStyle>
            <a:lvl1pPr algn="r">
              <a:defRPr sz="1200"/>
            </a:lvl1pPr>
          </a:lstStyle>
          <a:p>
            <a:fld id="{905D4583-D720-4795-8C4A-047EA5311C96}" type="slidenum">
              <a:rPr kumimoji="1" lang="ja-JP" altLang="en-US" smtClean="0"/>
              <a:t>‹#›</a:t>
            </a:fld>
            <a:endParaRPr kumimoji="1" lang="ja-JP" altLang="en-US"/>
          </a:p>
        </p:txBody>
      </p:sp>
    </p:spTree>
    <p:extLst>
      <p:ext uri="{BB962C8B-B14F-4D97-AF65-F5344CB8AC3E}">
        <p14:creationId xmlns:p14="http://schemas.microsoft.com/office/powerpoint/2010/main" val="183020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AC814-CFB2-4B9E-B9C6-6E610F482D6A}" type="slidenum">
              <a:rPr lang="ja-JP" altLang="en-US">
                <a:solidFill>
                  <a:prstClr val="black"/>
                </a:solidFill>
              </a:rPr>
              <a:pPr/>
              <a:t>1</a:t>
            </a:fld>
            <a:endParaRPr lang="en-US" altLang="ja-JP" dirty="0">
              <a:solidFill>
                <a:prstClr val="black"/>
              </a:solidFill>
            </a:endParaRPr>
          </a:p>
        </p:txBody>
      </p:sp>
      <p:sp>
        <p:nvSpPr>
          <p:cNvPr id="7170" name="Rectangle 2"/>
          <p:cNvSpPr>
            <a:spLocks noGrp="1" noRot="1" noChangeAspect="1" noChangeArrowheads="1" noTextEdit="1"/>
          </p:cNvSpPr>
          <p:nvPr>
            <p:ph type="sldImg"/>
          </p:nvPr>
        </p:nvSpPr>
        <p:spPr>
          <a:xfrm>
            <a:off x="903288" y="739775"/>
            <a:ext cx="4932362" cy="3700463"/>
          </a:xfrm>
          <a:ln/>
        </p:spPr>
      </p:sp>
      <p:sp>
        <p:nvSpPr>
          <p:cNvPr id="7171"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36848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836" indent="-285706">
              <a:defRPr kumimoji="1">
                <a:solidFill>
                  <a:schemeClr val="tx1"/>
                </a:solidFill>
                <a:latin typeface="Arial" charset="0"/>
                <a:ea typeface="ＭＳ Ｐゴシック" charset="-128"/>
              </a:defRPr>
            </a:lvl2pPr>
            <a:lvl3pPr marL="1142824" indent="-228565">
              <a:defRPr kumimoji="1">
                <a:solidFill>
                  <a:schemeClr val="tx1"/>
                </a:solidFill>
                <a:latin typeface="Arial" charset="0"/>
                <a:ea typeface="ＭＳ Ｐゴシック" charset="-128"/>
              </a:defRPr>
            </a:lvl3pPr>
            <a:lvl4pPr marL="1599953" indent="-228565">
              <a:defRPr kumimoji="1">
                <a:solidFill>
                  <a:schemeClr val="tx1"/>
                </a:solidFill>
                <a:latin typeface="Arial" charset="0"/>
                <a:ea typeface="ＭＳ Ｐゴシック" charset="-128"/>
              </a:defRPr>
            </a:lvl4pPr>
            <a:lvl5pPr marL="2057083" indent="-228565">
              <a:defRPr kumimoji="1">
                <a:solidFill>
                  <a:schemeClr val="tx1"/>
                </a:solidFill>
                <a:latin typeface="Arial" charset="0"/>
                <a:ea typeface="ＭＳ Ｐゴシック" charset="-128"/>
              </a:defRPr>
            </a:lvl5pPr>
            <a:lvl6pPr marL="2514213" indent="-228565" eaLnBrk="0" fontAlgn="base" hangingPunct="0">
              <a:spcBef>
                <a:spcPct val="0"/>
              </a:spcBef>
              <a:spcAft>
                <a:spcPct val="0"/>
              </a:spcAft>
              <a:defRPr kumimoji="1">
                <a:solidFill>
                  <a:schemeClr val="tx1"/>
                </a:solidFill>
                <a:latin typeface="Arial" charset="0"/>
                <a:ea typeface="ＭＳ Ｐゴシック" charset="-128"/>
              </a:defRPr>
            </a:lvl6pPr>
            <a:lvl7pPr marL="2971342" indent="-228565" eaLnBrk="0" fontAlgn="base" hangingPunct="0">
              <a:spcBef>
                <a:spcPct val="0"/>
              </a:spcBef>
              <a:spcAft>
                <a:spcPct val="0"/>
              </a:spcAft>
              <a:defRPr kumimoji="1">
                <a:solidFill>
                  <a:schemeClr val="tx1"/>
                </a:solidFill>
                <a:latin typeface="Arial" charset="0"/>
                <a:ea typeface="ＭＳ Ｐゴシック" charset="-128"/>
              </a:defRPr>
            </a:lvl7pPr>
            <a:lvl8pPr marL="3428472" indent="-228565" eaLnBrk="0" fontAlgn="base" hangingPunct="0">
              <a:spcBef>
                <a:spcPct val="0"/>
              </a:spcBef>
              <a:spcAft>
                <a:spcPct val="0"/>
              </a:spcAft>
              <a:defRPr kumimoji="1">
                <a:solidFill>
                  <a:schemeClr val="tx1"/>
                </a:solidFill>
                <a:latin typeface="Arial" charset="0"/>
                <a:ea typeface="ＭＳ Ｐゴシック" charset="-128"/>
              </a:defRPr>
            </a:lvl8pPr>
            <a:lvl9pPr marL="3885601" indent="-228565" eaLnBrk="0" fontAlgn="base" hangingPunct="0">
              <a:spcBef>
                <a:spcPct val="0"/>
              </a:spcBef>
              <a:spcAft>
                <a:spcPct val="0"/>
              </a:spcAft>
              <a:defRPr kumimoji="1">
                <a:solidFill>
                  <a:schemeClr val="tx1"/>
                </a:solidFill>
                <a:latin typeface="Arial" charset="0"/>
                <a:ea typeface="ＭＳ Ｐゴシック" charset="-128"/>
              </a:defRPr>
            </a:lvl9pPr>
          </a:lstStyle>
          <a:p>
            <a:fld id="{FCF41D94-0420-4C85-B736-475D9E7E6B02}" type="slidenum">
              <a:rPr lang="ja-JP" altLang="en-US" smtClean="0">
                <a:solidFill>
                  <a:prstClr val="black"/>
                </a:solidFill>
              </a:rPr>
              <a:pPr/>
              <a:t>3</a:t>
            </a:fld>
            <a:endParaRPr lang="en-US" altLang="ja-JP" dirty="0" smtClean="0">
              <a:solidFill>
                <a:prstClr val="black"/>
              </a:solidFill>
            </a:endParaRPr>
          </a:p>
        </p:txBody>
      </p:sp>
    </p:spTree>
    <p:extLst>
      <p:ext uri="{BB962C8B-B14F-4D97-AF65-F5344CB8AC3E}">
        <p14:creationId xmlns:p14="http://schemas.microsoft.com/office/powerpoint/2010/main" val="254425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DF09DAA9-C335-4775-942F-BB763C9C192B}" type="slidenum">
              <a:rPr lang="en-US" altLang="ja-JP" smtClean="0">
                <a:solidFill>
                  <a:srgbClr val="000000"/>
                </a:solidFill>
              </a:rPr>
              <a:pPr/>
              <a:t>6</a:t>
            </a:fld>
            <a:endParaRPr lang="en-US" altLang="ja-JP" smtClean="0">
              <a:solidFill>
                <a:srgbClr val="000000"/>
              </a:solidFill>
            </a:endParaRPr>
          </a:p>
        </p:txBody>
      </p:sp>
      <p:sp>
        <p:nvSpPr>
          <p:cNvPr id="18435" name="Rectangle 2"/>
          <p:cNvSpPr>
            <a:spLocks noGrp="1" noRot="1" noChangeAspect="1" noChangeArrowheads="1" noTextEdit="1"/>
          </p:cNvSpPr>
          <p:nvPr>
            <p:ph type="sldImg"/>
          </p:nvPr>
        </p:nvSpPr>
        <p:spPr>
          <a:xfrm>
            <a:off x="904875" y="741363"/>
            <a:ext cx="4929188" cy="3698875"/>
          </a:xfrm>
          <a:ln/>
        </p:spPr>
      </p:sp>
      <p:sp>
        <p:nvSpPr>
          <p:cNvPr id="1843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156921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DF09DAA9-C335-4775-942F-BB763C9C192B}" type="slidenum">
              <a:rPr lang="en-US" altLang="ja-JP" smtClean="0">
                <a:solidFill>
                  <a:srgbClr val="000000"/>
                </a:solidFill>
              </a:rPr>
              <a:pPr/>
              <a:t>7</a:t>
            </a:fld>
            <a:endParaRPr lang="en-US" altLang="ja-JP" smtClean="0">
              <a:solidFill>
                <a:srgbClr val="000000"/>
              </a:solidFill>
            </a:endParaRPr>
          </a:p>
        </p:txBody>
      </p:sp>
      <p:sp>
        <p:nvSpPr>
          <p:cNvPr id="18435" name="Rectangle 2"/>
          <p:cNvSpPr>
            <a:spLocks noGrp="1" noRot="1" noChangeAspect="1" noChangeArrowheads="1" noTextEdit="1"/>
          </p:cNvSpPr>
          <p:nvPr>
            <p:ph type="sldImg"/>
          </p:nvPr>
        </p:nvSpPr>
        <p:spPr>
          <a:xfrm>
            <a:off x="904875" y="741363"/>
            <a:ext cx="4929188" cy="3698875"/>
          </a:xfrm>
          <a:ln/>
        </p:spPr>
      </p:sp>
      <p:sp>
        <p:nvSpPr>
          <p:cNvPr id="1843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506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最高血圧以上の高いカフ圧をかけ減弱していく過程における速度脈は、右の図が脈はを微分化したもの。動脈硬化が進行するとＶｒが大きくなる。</a:t>
            </a:r>
            <a:endParaRPr lang="en-US" altLang="ja-JP" smtClean="0"/>
          </a:p>
          <a:p>
            <a:r>
              <a:rPr lang="ja-JP" altLang="en-US" smtClean="0"/>
              <a:t>カ負圧の現じゃｙ九にともなって血管容積がふえる。動脈硬化のつよい血管では容積が緩やかに変化する。</a:t>
            </a:r>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836" indent="-285706">
              <a:defRPr kumimoji="1">
                <a:solidFill>
                  <a:schemeClr val="tx1"/>
                </a:solidFill>
                <a:latin typeface="Arial" pitchFamily="34" charset="0"/>
                <a:ea typeface="ＭＳ Ｐゴシック" pitchFamily="50" charset="-128"/>
              </a:defRPr>
            </a:lvl2pPr>
            <a:lvl3pPr marL="1142824" indent="-228565">
              <a:defRPr kumimoji="1">
                <a:solidFill>
                  <a:schemeClr val="tx1"/>
                </a:solidFill>
                <a:latin typeface="Arial" pitchFamily="34" charset="0"/>
                <a:ea typeface="ＭＳ Ｐゴシック" pitchFamily="50" charset="-128"/>
              </a:defRPr>
            </a:lvl3pPr>
            <a:lvl4pPr marL="1599953" indent="-228565">
              <a:defRPr kumimoji="1">
                <a:solidFill>
                  <a:schemeClr val="tx1"/>
                </a:solidFill>
                <a:latin typeface="Arial" pitchFamily="34" charset="0"/>
                <a:ea typeface="ＭＳ Ｐゴシック" pitchFamily="50" charset="-128"/>
              </a:defRPr>
            </a:lvl4pPr>
            <a:lvl5pPr marL="2057083" indent="-228565">
              <a:defRPr kumimoji="1">
                <a:solidFill>
                  <a:schemeClr val="tx1"/>
                </a:solidFill>
                <a:latin typeface="Arial" pitchFamily="34" charset="0"/>
                <a:ea typeface="ＭＳ Ｐゴシック" pitchFamily="50" charset="-128"/>
              </a:defRPr>
            </a:lvl5pPr>
            <a:lvl6pPr marL="2514213"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4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7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601"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895AB20-0842-457F-A743-C688144ECB6B}" type="slidenum">
              <a:rPr lang="ja-JP" altLang="en-US">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06468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5D4583-D720-4795-8C4A-047EA5311C96}" type="slidenum">
              <a:rPr kumimoji="1" lang="ja-JP" altLang="en-US" smtClean="0"/>
              <a:t>10</a:t>
            </a:fld>
            <a:endParaRPr kumimoji="1" lang="ja-JP" altLang="en-US"/>
          </a:p>
        </p:txBody>
      </p:sp>
    </p:spTree>
    <p:extLst>
      <p:ext uri="{BB962C8B-B14F-4D97-AF65-F5344CB8AC3E}">
        <p14:creationId xmlns:p14="http://schemas.microsoft.com/office/powerpoint/2010/main" val="294874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AC814-CFB2-4B9E-B9C6-6E610F482D6A}" type="slidenum">
              <a:rPr lang="ja-JP" altLang="en-US">
                <a:solidFill>
                  <a:prstClr val="black"/>
                </a:solidFill>
              </a:rPr>
              <a:pPr/>
              <a:t>15</a:t>
            </a:fld>
            <a:endParaRPr lang="en-US" altLang="ja-JP" dirty="0">
              <a:solidFill>
                <a:prstClr val="black"/>
              </a:solidFill>
            </a:endParaRPr>
          </a:p>
        </p:txBody>
      </p:sp>
      <p:sp>
        <p:nvSpPr>
          <p:cNvPr id="7170" name="Rectangle 2"/>
          <p:cNvSpPr>
            <a:spLocks noGrp="1" noRot="1" noChangeAspect="1" noChangeArrowheads="1" noTextEdit="1"/>
          </p:cNvSpPr>
          <p:nvPr>
            <p:ph type="sldImg"/>
          </p:nvPr>
        </p:nvSpPr>
        <p:spPr>
          <a:xfrm>
            <a:off x="903288" y="739775"/>
            <a:ext cx="4932362" cy="3700463"/>
          </a:xfrm>
          <a:ln/>
        </p:spPr>
      </p:sp>
      <p:sp>
        <p:nvSpPr>
          <p:cNvPr id="7171"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333401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FD28E-9ECA-40C8-AE8E-70EF43B022EB}"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261768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5253F-04CA-40E1-A343-28FC9B8BDAF4}"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67560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324AEF-BB31-4EC2-A9B3-882D73E6ADF4}"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84440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4A6136-B6B7-43FB-B4D3-717D849596CE}"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466696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2B2A77-9AB5-4AA1-9C34-2618C956E4B9}"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83494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4A8DE1-D284-443F-977F-C566FF938CB7}"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31390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882AB0-6222-447C-92FE-A793ED0ADC1E}"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645468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196D8-ECFD-4E91-8059-4E8D1E4684C2}"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227283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2EC09E-A5D1-46D3-94FE-BE1797A59E62}"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28975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1857DC-0A50-4620-8969-CFA1184FDAD1}"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01807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6B546-B643-4700-BFA8-6CCD5FE906B1}"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1416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2017/5/15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3366"/>
              </a:solidFill>
            </a:endParaRPr>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3366"/>
              </a:solidFill>
            </a:endParaRPr>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F6A0372-F7AE-4951-BE5B-F378B35C75EE}" type="slidenum">
              <a:rPr lang="en-US" altLang="ja-JP">
                <a:solidFill>
                  <a:srgbClr val="003366"/>
                </a:solidFill>
              </a:rPr>
              <a:pPr fontAlgn="base">
                <a:spcBef>
                  <a:spcPct val="0"/>
                </a:spcBef>
                <a:spcAft>
                  <a:spcPct val="0"/>
                </a:spcAft>
                <a:defRPr/>
              </a:pPr>
              <a:t>‹#›</a:t>
            </a:fld>
            <a:endParaRPr lang="en-US" altLang="ja-JP">
              <a:solidFill>
                <a:srgbClr val="003366"/>
              </a:solidFill>
            </a:endParaRPr>
          </a:p>
        </p:txBody>
      </p:sp>
    </p:spTree>
    <p:extLst>
      <p:ext uri="{BB962C8B-B14F-4D97-AF65-F5344CB8AC3E}">
        <p14:creationId xmlns:p14="http://schemas.microsoft.com/office/powerpoint/2010/main" val="1124455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58030" y="1415703"/>
            <a:ext cx="8568952" cy="2554545"/>
          </a:xfrm>
          <a:prstGeom prst="rect">
            <a:avLst/>
          </a:prstGeom>
          <a:noFill/>
          <a:ln w="25400">
            <a:noFill/>
            <a:miter lim="800000"/>
            <a:headEnd/>
            <a:tailEnd/>
          </a:ln>
          <a:effectLst/>
        </p:spPr>
        <p:txBody>
          <a:bodyPr wrap="square">
            <a:spAutoFit/>
          </a:bodyPr>
          <a:lstStyle/>
          <a:p>
            <a:pPr algn="ctr"/>
            <a:r>
              <a:rPr lang="ja-JP" altLang="ja-JP" sz="4000" b="1" dirty="0" smtClean="0">
                <a:solidFill>
                  <a:srgbClr val="FF0000"/>
                </a:solidFill>
                <a:effectLst>
                  <a:outerShdw blurRad="38100" dist="38100" dir="2700000" algn="tl">
                    <a:srgbClr val="000000">
                      <a:alpha val="43137"/>
                    </a:srgbClr>
                  </a:outerShdw>
                </a:effectLst>
              </a:rPr>
              <a:t>２型</a:t>
            </a:r>
            <a:r>
              <a:rPr lang="ja-JP" altLang="ja-JP" sz="4000" b="1" dirty="0">
                <a:solidFill>
                  <a:srgbClr val="FF0000"/>
                </a:solidFill>
                <a:effectLst>
                  <a:outerShdw blurRad="38100" dist="38100" dir="2700000" algn="tl">
                    <a:srgbClr val="000000">
                      <a:alpha val="43137"/>
                    </a:srgbClr>
                  </a:outerShdw>
                </a:effectLst>
              </a:rPr>
              <a:t>糖尿病患者における</a:t>
            </a:r>
            <a:r>
              <a:rPr lang="en-US" altLang="ja-JP" sz="4000" b="1" dirty="0">
                <a:solidFill>
                  <a:srgbClr val="FF0000"/>
                </a:solidFill>
                <a:effectLst>
                  <a:outerShdw blurRad="38100" dist="38100" dir="2700000" algn="tl">
                    <a:srgbClr val="000000">
                      <a:alpha val="43137"/>
                    </a:srgbClr>
                  </a:outerShdw>
                </a:effectLst>
              </a:rPr>
              <a:t>SGLT-2</a:t>
            </a:r>
            <a:r>
              <a:rPr lang="ja-JP" altLang="ja-JP" sz="4000" b="1" dirty="0">
                <a:solidFill>
                  <a:srgbClr val="FF0000"/>
                </a:solidFill>
                <a:effectLst>
                  <a:outerShdw blurRad="38100" dist="38100" dir="2700000" algn="tl">
                    <a:srgbClr val="000000">
                      <a:alpha val="43137"/>
                    </a:srgbClr>
                  </a:outerShdw>
                </a:effectLst>
              </a:rPr>
              <a:t>阻害薬投与前後の臨床管理指標</a:t>
            </a:r>
            <a:r>
              <a:rPr lang="ja-JP" altLang="ja-JP" sz="4000" b="1" dirty="0" smtClean="0">
                <a:solidFill>
                  <a:srgbClr val="FF0000"/>
                </a:solidFill>
                <a:effectLst>
                  <a:outerShdw blurRad="38100" dist="38100" dir="2700000" algn="tl">
                    <a:srgbClr val="000000">
                      <a:alpha val="43137"/>
                    </a:srgbClr>
                  </a:outerShdw>
                </a:effectLst>
              </a:rPr>
              <a:t>と</a:t>
            </a:r>
            <a:endParaRPr lang="en-US" altLang="ja-JP" sz="4000" b="1" dirty="0" smtClean="0">
              <a:solidFill>
                <a:srgbClr val="FF0000"/>
              </a:solidFill>
              <a:effectLst>
                <a:outerShdw blurRad="38100" dist="38100" dir="2700000" algn="tl">
                  <a:srgbClr val="000000">
                    <a:alpha val="43137"/>
                  </a:srgbClr>
                </a:outerShdw>
              </a:effectLst>
            </a:endParaRPr>
          </a:p>
          <a:p>
            <a:pPr algn="ctr"/>
            <a:r>
              <a:rPr lang="ja-JP" altLang="ja-JP" sz="4000" b="1" dirty="0" smtClean="0">
                <a:solidFill>
                  <a:srgbClr val="FF0000"/>
                </a:solidFill>
                <a:effectLst>
                  <a:outerShdw blurRad="38100" dist="38100" dir="2700000" algn="tl">
                    <a:srgbClr val="000000">
                      <a:alpha val="43137"/>
                    </a:srgbClr>
                  </a:outerShdw>
                </a:effectLst>
              </a:rPr>
              <a:t>医用</a:t>
            </a:r>
            <a:r>
              <a:rPr lang="ja-JP" altLang="ja-JP" sz="4000" b="1" dirty="0">
                <a:solidFill>
                  <a:srgbClr val="FF0000"/>
                </a:solidFill>
                <a:effectLst>
                  <a:outerShdw blurRad="38100" dist="38100" dir="2700000" algn="tl">
                    <a:srgbClr val="000000">
                      <a:alpha val="43137"/>
                    </a:srgbClr>
                  </a:outerShdw>
                </a:effectLst>
              </a:rPr>
              <a:t>電子血圧計</a:t>
            </a:r>
            <a:r>
              <a:rPr lang="en-US" altLang="ja-JP" sz="4000" b="1" dirty="0" err="1">
                <a:solidFill>
                  <a:srgbClr val="FF0000"/>
                </a:solidFill>
                <a:effectLst>
                  <a:outerShdw blurRad="38100" dist="38100" dir="2700000" algn="tl">
                    <a:srgbClr val="000000">
                      <a:alpha val="43137"/>
                    </a:srgbClr>
                  </a:outerShdw>
                </a:effectLst>
              </a:rPr>
              <a:t>Pasesa</a:t>
            </a:r>
            <a:r>
              <a:rPr lang="en-US" altLang="ja-JP" sz="4000" b="1" dirty="0">
                <a:solidFill>
                  <a:srgbClr val="FF0000"/>
                </a:solidFill>
                <a:effectLst>
                  <a:outerShdw blurRad="38100" dist="38100" dir="2700000" algn="tl">
                    <a:srgbClr val="000000">
                      <a:alpha val="43137"/>
                    </a:srgbClr>
                  </a:outerShdw>
                </a:effectLst>
              </a:rPr>
              <a:t>®</a:t>
            </a:r>
            <a:r>
              <a:rPr lang="ja-JP" altLang="ja-JP" sz="4000" b="1" dirty="0">
                <a:solidFill>
                  <a:srgbClr val="FF0000"/>
                </a:solidFill>
                <a:effectLst>
                  <a:outerShdw blurRad="38100" dist="38100" dir="2700000" algn="tl">
                    <a:srgbClr val="000000">
                      <a:alpha val="43137"/>
                    </a:srgbClr>
                  </a:outerShdw>
                </a:effectLst>
              </a:rPr>
              <a:t>に</a:t>
            </a:r>
            <a:r>
              <a:rPr lang="ja-JP" altLang="ja-JP" sz="4000" b="1" dirty="0" smtClean="0">
                <a:solidFill>
                  <a:srgbClr val="FF0000"/>
                </a:solidFill>
                <a:effectLst>
                  <a:outerShdw blurRad="38100" dist="38100" dir="2700000" algn="tl">
                    <a:srgbClr val="000000">
                      <a:alpha val="43137"/>
                    </a:srgbClr>
                  </a:outerShdw>
                </a:effectLst>
              </a:rPr>
              <a:t>よる</a:t>
            </a:r>
            <a:endParaRPr lang="en-US" altLang="ja-JP" sz="4000" b="1" dirty="0" smtClean="0">
              <a:solidFill>
                <a:srgbClr val="FF0000"/>
              </a:solidFill>
              <a:effectLst>
                <a:outerShdw blurRad="38100" dist="38100" dir="2700000" algn="tl">
                  <a:srgbClr val="000000">
                    <a:alpha val="43137"/>
                  </a:srgbClr>
                </a:outerShdw>
              </a:effectLst>
            </a:endParaRPr>
          </a:p>
          <a:p>
            <a:pPr algn="ctr"/>
            <a:r>
              <a:rPr lang="ja-JP" altLang="ja-JP" sz="4000" b="1" dirty="0" smtClean="0">
                <a:solidFill>
                  <a:srgbClr val="FF0000"/>
                </a:solidFill>
                <a:effectLst>
                  <a:outerShdw blurRad="38100" dist="38100" dir="2700000" algn="tl">
                    <a:srgbClr val="000000">
                      <a:alpha val="43137"/>
                    </a:srgbClr>
                  </a:outerShdw>
                </a:effectLst>
              </a:rPr>
              <a:t>血管</a:t>
            </a:r>
            <a:r>
              <a:rPr lang="ja-JP" altLang="ja-JP" sz="4000" b="1" dirty="0">
                <a:solidFill>
                  <a:srgbClr val="FF0000"/>
                </a:solidFill>
                <a:effectLst>
                  <a:outerShdw blurRad="38100" dist="38100" dir="2700000" algn="tl">
                    <a:srgbClr val="000000">
                      <a:alpha val="43137"/>
                    </a:srgbClr>
                  </a:outerShdw>
                </a:effectLst>
              </a:rPr>
              <a:t>指標</a:t>
            </a:r>
            <a:r>
              <a:rPr lang="en-US" altLang="ja-JP" sz="4000" b="1" dirty="0">
                <a:solidFill>
                  <a:srgbClr val="FF0000"/>
                </a:solidFill>
                <a:effectLst>
                  <a:outerShdw blurRad="38100" dist="38100" dir="2700000" algn="tl">
                    <a:srgbClr val="000000">
                      <a:alpha val="43137"/>
                    </a:srgbClr>
                  </a:outerShdw>
                </a:effectLst>
              </a:rPr>
              <a:t>(AVI</a:t>
            </a:r>
            <a:r>
              <a:rPr lang="ja-JP" altLang="ja-JP" sz="4000" b="1" dirty="0" err="1">
                <a:solidFill>
                  <a:srgbClr val="FF0000"/>
                </a:solidFill>
                <a:effectLst>
                  <a:outerShdw blurRad="38100" dist="38100" dir="2700000" algn="tl">
                    <a:srgbClr val="000000">
                      <a:alpha val="43137"/>
                    </a:srgbClr>
                  </a:outerShdw>
                </a:effectLst>
              </a:rPr>
              <a:t>，</a:t>
            </a:r>
            <a:r>
              <a:rPr lang="en-US" altLang="ja-JP" sz="4000" b="1" dirty="0">
                <a:solidFill>
                  <a:srgbClr val="FF0000"/>
                </a:solidFill>
                <a:effectLst>
                  <a:outerShdw blurRad="38100" dist="38100" dir="2700000" algn="tl">
                    <a:srgbClr val="000000">
                      <a:alpha val="43137"/>
                    </a:srgbClr>
                  </a:outerShdw>
                </a:effectLst>
              </a:rPr>
              <a:t>API)</a:t>
            </a:r>
            <a:r>
              <a:rPr lang="ja-JP" altLang="ja-JP" sz="4000" b="1" dirty="0">
                <a:solidFill>
                  <a:srgbClr val="FF0000"/>
                </a:solidFill>
                <a:effectLst>
                  <a:outerShdw blurRad="38100" dist="38100" dir="2700000" algn="tl">
                    <a:srgbClr val="000000">
                      <a:alpha val="43137"/>
                    </a:srgbClr>
                  </a:outerShdw>
                </a:effectLst>
              </a:rPr>
              <a:t>の関連の</a:t>
            </a:r>
            <a:r>
              <a:rPr lang="ja-JP" altLang="ja-JP" sz="4000" b="1" dirty="0" smtClean="0">
                <a:solidFill>
                  <a:srgbClr val="FF0000"/>
                </a:solidFill>
                <a:effectLst>
                  <a:outerShdw blurRad="38100" dist="38100" dir="2700000" algn="tl">
                    <a:srgbClr val="000000">
                      <a:alpha val="43137"/>
                    </a:srgbClr>
                  </a:outerShdw>
                </a:effectLst>
              </a:rPr>
              <a:t>検討</a:t>
            </a:r>
            <a:endParaRPr lang="ja-JP" altLang="ja-JP" sz="4000" b="1" dirty="0">
              <a:solidFill>
                <a:srgbClr val="FF0000"/>
              </a:solidFill>
              <a:effectLst>
                <a:outerShdw blurRad="38100" dist="38100" dir="2700000" algn="tl">
                  <a:srgbClr val="000000">
                    <a:alpha val="43137"/>
                  </a:srgbClr>
                </a:outerShdw>
              </a:effectLst>
            </a:endParaRPr>
          </a:p>
        </p:txBody>
      </p:sp>
      <p:sp>
        <p:nvSpPr>
          <p:cNvPr id="5129" name="Rectangle 9"/>
          <p:cNvSpPr>
            <a:spLocks noChangeArrowheads="1"/>
          </p:cNvSpPr>
          <p:nvPr/>
        </p:nvSpPr>
        <p:spPr bwMode="auto">
          <a:xfrm>
            <a:off x="575556" y="3789040"/>
            <a:ext cx="8280920" cy="2862322"/>
          </a:xfrm>
          <a:prstGeom prst="rect">
            <a:avLst/>
          </a:prstGeom>
          <a:noFill/>
          <a:ln w="25400">
            <a:noFill/>
            <a:miter lim="800000"/>
            <a:headEnd/>
            <a:tailEnd/>
          </a:ln>
          <a:effectLst/>
        </p:spPr>
        <p:txBody>
          <a:bodyPr wrap="square">
            <a:spAutoFit/>
          </a:bodyPr>
          <a:lstStyle/>
          <a:p>
            <a:pPr algn="ctr">
              <a:lnSpc>
                <a:spcPct val="50000"/>
              </a:lnSpc>
              <a:spcBef>
                <a:spcPct val="50000"/>
              </a:spcBef>
            </a:pPr>
            <a:endParaRPr lang="en-US" altLang="ja-JP" sz="3200" b="1" dirty="0" smtClean="0">
              <a:solidFill>
                <a:prstClr val="black"/>
              </a:solidFill>
              <a:effectLst>
                <a:outerShdw blurRad="38100" dist="38100" dir="2700000" algn="tl">
                  <a:srgbClr val="000000">
                    <a:alpha val="43137"/>
                  </a:srgbClr>
                </a:outerShdw>
              </a:effectLst>
            </a:endParaRPr>
          </a:p>
          <a:p>
            <a:pPr algn="ctr"/>
            <a:r>
              <a:rPr lang="ja-JP" altLang="ja-JP" sz="2800" b="1" dirty="0" smtClean="0"/>
              <a:t>大竹啓之</a:t>
            </a:r>
            <a:r>
              <a:rPr lang="ja-JP" altLang="ja-JP" sz="2800" b="1" dirty="0"/>
              <a:t>、</a:t>
            </a:r>
            <a:r>
              <a:rPr lang="ja-JP" altLang="ja-JP" sz="2800" b="1" dirty="0" smtClean="0"/>
              <a:t>阿部義</a:t>
            </a:r>
            <a:r>
              <a:rPr lang="ja-JP" altLang="ja-JP" sz="2800" b="1" dirty="0"/>
              <a:t>美、</a:t>
            </a:r>
            <a:r>
              <a:rPr lang="ja-JP" altLang="ja-JP" sz="2800" b="1" dirty="0" smtClean="0"/>
              <a:t>森田智子</a:t>
            </a:r>
            <a:r>
              <a:rPr lang="ja-JP" altLang="ja-JP" sz="2800" b="1" dirty="0"/>
              <a:t>、</a:t>
            </a:r>
            <a:r>
              <a:rPr lang="ja-JP" altLang="ja-JP" sz="2800" b="1" dirty="0" smtClean="0"/>
              <a:t>秋山義</a:t>
            </a:r>
            <a:r>
              <a:rPr lang="ja-JP" altLang="ja-JP" sz="2800" b="1" dirty="0"/>
              <a:t>隆</a:t>
            </a:r>
            <a:r>
              <a:rPr lang="ja-JP" altLang="ja-JP" sz="2800" b="1" dirty="0" smtClean="0"/>
              <a:t>、</a:t>
            </a:r>
            <a:endParaRPr lang="en-US" altLang="ja-JP" sz="2800" b="1" dirty="0" smtClean="0"/>
          </a:p>
          <a:p>
            <a:pPr algn="ctr"/>
            <a:r>
              <a:rPr lang="ja-JP" altLang="ja-JP" sz="2800" b="1" dirty="0" smtClean="0"/>
              <a:t>的場玲</a:t>
            </a:r>
            <a:r>
              <a:rPr lang="ja-JP" altLang="ja-JP" sz="2800" b="1" dirty="0"/>
              <a:t>恵、</a:t>
            </a:r>
            <a:r>
              <a:rPr lang="ja-JP" altLang="ja-JP" sz="2800" b="1" dirty="0" smtClean="0"/>
              <a:t>坂下杏奈、</a:t>
            </a:r>
            <a:r>
              <a:rPr lang="ja-JP" altLang="ja-JP" sz="2800" b="1" dirty="0"/>
              <a:t>山崎悠理子、</a:t>
            </a:r>
            <a:r>
              <a:rPr lang="ja-JP" altLang="ja-JP" sz="2800" b="1" dirty="0" smtClean="0"/>
              <a:t>皆川真</a:t>
            </a:r>
            <a:r>
              <a:rPr lang="ja-JP" altLang="ja-JP" sz="2800" b="1" dirty="0"/>
              <a:t>哉</a:t>
            </a:r>
            <a:r>
              <a:rPr lang="ja-JP" altLang="ja-JP" sz="2800" b="1" dirty="0" smtClean="0"/>
              <a:t>、</a:t>
            </a:r>
            <a:endParaRPr lang="en-US" altLang="ja-JP" sz="2800" b="1" dirty="0" smtClean="0"/>
          </a:p>
          <a:p>
            <a:pPr algn="ctr"/>
            <a:r>
              <a:rPr lang="ja-JP" altLang="ja-JP" sz="2800" b="1" dirty="0" smtClean="0"/>
              <a:t>矢澤麻</a:t>
            </a:r>
            <a:r>
              <a:rPr lang="ja-JP" altLang="ja-JP" sz="2800" b="1" dirty="0"/>
              <a:t>佐子</a:t>
            </a:r>
            <a:r>
              <a:rPr lang="ja-JP" altLang="ja-JP" sz="2800" b="1" dirty="0" smtClean="0"/>
              <a:t>、和田誠基、</a:t>
            </a:r>
            <a:r>
              <a:rPr lang="en-US" altLang="ja-JP" sz="2800" b="1" dirty="0" err="1" smtClean="0"/>
              <a:t>Houda</a:t>
            </a:r>
            <a:r>
              <a:rPr lang="en-US" altLang="ja-JP" sz="2800" b="1" dirty="0" smtClean="0"/>
              <a:t> </a:t>
            </a:r>
            <a:r>
              <a:rPr lang="en-US" altLang="ja-JP" sz="2800" b="1" dirty="0" err="1" smtClean="0"/>
              <a:t>Sellami-Mnif</a:t>
            </a:r>
            <a:r>
              <a:rPr lang="ja-JP" altLang="en-US" sz="2800" b="1" dirty="0" err="1" smtClean="0"/>
              <a:t>、</a:t>
            </a:r>
            <a:endParaRPr lang="en-US" altLang="ja-JP" sz="2800" b="1" dirty="0" smtClean="0"/>
          </a:p>
          <a:p>
            <a:pPr algn="ctr"/>
            <a:r>
              <a:rPr lang="ja-JP" altLang="en-US" sz="2800" b="1" dirty="0" smtClean="0"/>
              <a:t>中島啓、</a:t>
            </a:r>
            <a:r>
              <a:rPr lang="ja-JP" altLang="ja-JP" sz="2800" b="1" dirty="0" smtClean="0"/>
              <a:t>大村栄治</a:t>
            </a:r>
            <a:r>
              <a:rPr lang="ja-JP" altLang="ja-JP" sz="2800" b="1" dirty="0"/>
              <a:t>、</a:t>
            </a:r>
            <a:r>
              <a:rPr lang="ja-JP" altLang="ja-JP" sz="2800" b="1" dirty="0" smtClean="0"/>
              <a:t>松田昌文</a:t>
            </a:r>
            <a:endParaRPr lang="en-US" altLang="ja-JP" sz="2800" b="1" dirty="0" smtClean="0"/>
          </a:p>
          <a:p>
            <a:pPr algn="ctr"/>
            <a:endParaRPr lang="ja-JP" altLang="ja-JP" sz="2800" b="1" dirty="0"/>
          </a:p>
          <a:p>
            <a:pPr algn="ctr"/>
            <a:r>
              <a:rPr lang="ja-JP" altLang="ja-JP" sz="2400" b="1" dirty="0"/>
              <a:t>埼玉医科大学総合医療センター　</a:t>
            </a:r>
            <a:r>
              <a:rPr lang="ja-JP" altLang="en-US" sz="2400" b="1" dirty="0"/>
              <a:t>　</a:t>
            </a:r>
            <a:r>
              <a:rPr lang="ja-JP" altLang="ja-JP" sz="2400" b="1" dirty="0" smtClean="0"/>
              <a:t>内分泌</a:t>
            </a:r>
            <a:r>
              <a:rPr lang="ja-JP" altLang="ja-JP" sz="2400" b="1" dirty="0"/>
              <a:t>・糖尿病</a:t>
            </a:r>
            <a:r>
              <a:rPr lang="ja-JP" altLang="ja-JP" sz="2400" b="1" dirty="0" smtClean="0"/>
              <a:t>内科</a:t>
            </a:r>
            <a:endParaRPr lang="ja-JP" altLang="ja-JP" sz="2400" b="1" dirty="0"/>
          </a:p>
        </p:txBody>
      </p:sp>
      <p:sp>
        <p:nvSpPr>
          <p:cNvPr id="9" name="テキスト ボックス 8"/>
          <p:cNvSpPr txBox="1"/>
          <p:nvPr/>
        </p:nvSpPr>
        <p:spPr>
          <a:xfrm>
            <a:off x="4283968" y="166360"/>
            <a:ext cx="4392488" cy="923330"/>
          </a:xfrm>
          <a:prstGeom prst="rect">
            <a:avLst/>
          </a:prstGeom>
          <a:noFill/>
        </p:spPr>
        <p:txBody>
          <a:bodyPr wrap="square" rtlCol="0">
            <a:spAutoFit/>
          </a:bodyPr>
          <a:lstStyle/>
          <a:p>
            <a:r>
              <a:rPr lang="ja-JP" altLang="en-US" b="1" dirty="0" smtClean="0"/>
              <a:t>第</a:t>
            </a:r>
            <a:r>
              <a:rPr lang="en-US" altLang="ja-JP" b="1" dirty="0" smtClean="0"/>
              <a:t>54</a:t>
            </a:r>
            <a:r>
              <a:rPr lang="ja-JP" altLang="en-US" b="1" dirty="0" smtClean="0"/>
              <a:t>回日本糖尿病学会総会　</a:t>
            </a:r>
            <a:endParaRPr lang="en-US" altLang="ja-JP" b="1" dirty="0" smtClean="0"/>
          </a:p>
          <a:p>
            <a:r>
              <a:rPr lang="ja-JP" altLang="en-US" b="1" dirty="0" smtClean="0"/>
              <a:t>名古屋国際会議場　地下駐車場　</a:t>
            </a:r>
            <a:endParaRPr lang="en-US" altLang="ja-JP" b="1" dirty="0" smtClean="0"/>
          </a:p>
          <a:p>
            <a:r>
              <a:rPr lang="ja-JP" altLang="en-US" b="1" dirty="0"/>
              <a:t>平成</a:t>
            </a:r>
            <a:r>
              <a:rPr lang="en-US" altLang="ja-JP" b="1" dirty="0" smtClean="0"/>
              <a:t>29</a:t>
            </a:r>
            <a:r>
              <a:rPr lang="ja-JP" altLang="en-US" b="1" dirty="0" smtClean="0"/>
              <a:t>年</a:t>
            </a:r>
            <a:r>
              <a:rPr lang="en-US" altLang="ja-JP" b="1" dirty="0"/>
              <a:t>5</a:t>
            </a:r>
            <a:r>
              <a:rPr lang="ja-JP" altLang="en-US" b="1" dirty="0" smtClean="0"/>
              <a:t>月</a:t>
            </a:r>
            <a:r>
              <a:rPr lang="en-US" altLang="ja-JP" b="1" dirty="0" smtClean="0"/>
              <a:t>18</a:t>
            </a:r>
            <a:r>
              <a:rPr lang="ja-JP" altLang="en-US" b="1" dirty="0" smtClean="0"/>
              <a:t>日（金）</a:t>
            </a:r>
            <a:r>
              <a:rPr lang="en-US" altLang="ja-JP" b="1" dirty="0" smtClean="0"/>
              <a:t>    </a:t>
            </a:r>
            <a:r>
              <a:rPr kumimoji="1" lang="en-US" altLang="ja-JP" b="1" dirty="0" smtClean="0"/>
              <a:t>17:30</a:t>
            </a:r>
            <a:r>
              <a:rPr kumimoji="1" lang="ja-JP" altLang="en-US" b="1" dirty="0" smtClean="0"/>
              <a:t>～</a:t>
            </a:r>
            <a:r>
              <a:rPr kumimoji="1" lang="en-US" altLang="ja-JP" b="1" dirty="0" smtClean="0"/>
              <a:t>18:00</a:t>
            </a:r>
            <a:endParaRPr kumimoji="1" lang="ja-JP" altLang="en-US" b="1" dirty="0"/>
          </a:p>
        </p:txBody>
      </p:sp>
      <p:pic>
        <p:nvPicPr>
          <p:cNvPr id="10" name="Picture 2" descr="埋め込み画像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6360"/>
            <a:ext cx="1202559" cy="111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2267744" y="324468"/>
            <a:ext cx="1776447" cy="707886"/>
          </a:xfrm>
          <a:prstGeom prst="rect">
            <a:avLst/>
          </a:prstGeom>
        </p:spPr>
        <p:txBody>
          <a:bodyPr wrap="none">
            <a:spAutoFit/>
          </a:bodyPr>
          <a:lstStyle/>
          <a:p>
            <a:pPr algn="ctr"/>
            <a:r>
              <a:rPr lang="ja-JP" altLang="en-US" sz="2000" b="1" dirty="0" smtClean="0"/>
              <a:t>動脈硬化症</a:t>
            </a:r>
            <a:r>
              <a:rPr lang="en-US" altLang="ja-JP" sz="2000" b="1" dirty="0" smtClean="0"/>
              <a:t>4</a:t>
            </a:r>
            <a:r>
              <a:rPr lang="ja-JP" altLang="en-US" sz="2000" b="1" dirty="0"/>
              <a:t>　</a:t>
            </a:r>
            <a:endParaRPr lang="en-US" altLang="ja-JP" sz="2000" b="1" dirty="0" smtClean="0"/>
          </a:p>
          <a:p>
            <a:pPr algn="ctr"/>
            <a:r>
              <a:rPr lang="en-US" altLang="ja-JP" sz="2000" b="1" dirty="0" smtClean="0"/>
              <a:t>I</a:t>
            </a:r>
            <a:r>
              <a:rPr lang="ja-JP" altLang="en-US" sz="2000" b="1" dirty="0" smtClean="0"/>
              <a:t>－</a:t>
            </a:r>
            <a:r>
              <a:rPr lang="en-US" altLang="ja-JP" sz="2000" b="1" dirty="0"/>
              <a:t>P</a:t>
            </a:r>
            <a:r>
              <a:rPr lang="ja-JP" altLang="en-US" sz="2000" b="1" dirty="0" smtClean="0"/>
              <a:t>－</a:t>
            </a:r>
            <a:r>
              <a:rPr lang="en-US" altLang="ja-JP" sz="2000" b="1" dirty="0" smtClean="0"/>
              <a:t>361</a:t>
            </a:r>
            <a:endParaRPr lang="ja-JP" altLang="en-US" sz="2000" b="1" dirty="0"/>
          </a:p>
        </p:txBody>
      </p:sp>
    </p:spTree>
    <p:extLst>
      <p:ext uri="{BB962C8B-B14F-4D97-AF65-F5344CB8AC3E}">
        <p14:creationId xmlns:p14="http://schemas.microsoft.com/office/powerpoint/2010/main" val="6442762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1163922675"/>
              </p:ext>
            </p:extLst>
          </p:nvPr>
        </p:nvGraphicFramePr>
        <p:xfrm>
          <a:off x="5257466" y="3765266"/>
          <a:ext cx="3464356" cy="2759689"/>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2651698" y="3686572"/>
            <a:ext cx="619337" cy="461665"/>
          </a:xfrm>
          <a:prstGeom prst="rect">
            <a:avLst/>
          </a:prstGeom>
          <a:noFill/>
        </p:spPr>
        <p:txBody>
          <a:bodyPr wrap="none" rtlCol="0">
            <a:spAutoFit/>
          </a:bodyPr>
          <a:lstStyle/>
          <a:p>
            <a:r>
              <a:rPr kumimoji="1" lang="en-US" altLang="ja-JP" sz="2400" b="1" dirty="0" smtClean="0"/>
              <a:t>AVI</a:t>
            </a:r>
            <a:endParaRPr kumimoji="1" lang="ja-JP" altLang="en-US" sz="2400" b="1" dirty="0"/>
          </a:p>
        </p:txBody>
      </p:sp>
      <p:sp>
        <p:nvSpPr>
          <p:cNvPr id="9" name="テキスト ボックス 8"/>
          <p:cNvSpPr txBox="1"/>
          <p:nvPr/>
        </p:nvSpPr>
        <p:spPr>
          <a:xfrm>
            <a:off x="6844192" y="3561309"/>
            <a:ext cx="615874" cy="461665"/>
          </a:xfrm>
          <a:prstGeom prst="rect">
            <a:avLst/>
          </a:prstGeom>
          <a:noFill/>
        </p:spPr>
        <p:txBody>
          <a:bodyPr wrap="none" rtlCol="0">
            <a:spAutoFit/>
          </a:bodyPr>
          <a:lstStyle/>
          <a:p>
            <a:r>
              <a:rPr kumimoji="1" lang="en-US" altLang="ja-JP" sz="2400" b="1" dirty="0" smtClean="0"/>
              <a:t>API</a:t>
            </a:r>
            <a:endParaRPr kumimoji="1" lang="ja-JP" altLang="en-US" sz="2400" b="1" dirty="0"/>
          </a:p>
        </p:txBody>
      </p:sp>
      <p:sp>
        <p:nvSpPr>
          <p:cNvPr id="10" name="テキスト ボックス 9"/>
          <p:cNvSpPr txBox="1"/>
          <p:nvPr/>
        </p:nvSpPr>
        <p:spPr>
          <a:xfrm>
            <a:off x="3923928" y="105670"/>
            <a:ext cx="1869294" cy="461665"/>
          </a:xfrm>
          <a:prstGeom prst="rect">
            <a:avLst/>
          </a:prstGeom>
          <a:noFill/>
        </p:spPr>
        <p:txBody>
          <a:bodyPr wrap="none" rtlCol="0">
            <a:spAutoFit/>
          </a:bodyPr>
          <a:lstStyle/>
          <a:p>
            <a:r>
              <a:rPr lang="en-US" altLang="ja-JP" sz="2400" b="1" dirty="0" smtClean="0"/>
              <a:t>SGLT2</a:t>
            </a:r>
            <a:r>
              <a:rPr lang="ja-JP" altLang="en-US" sz="2400" b="1" dirty="0" smtClean="0"/>
              <a:t>阻害薬</a:t>
            </a:r>
            <a:endParaRPr kumimoji="1" lang="ja-JP" altLang="en-US" sz="2400" b="1" dirty="0"/>
          </a:p>
        </p:txBody>
      </p:sp>
      <p:sp>
        <p:nvSpPr>
          <p:cNvPr id="23" name="テキスト ボックス 22"/>
          <p:cNvSpPr txBox="1"/>
          <p:nvPr/>
        </p:nvSpPr>
        <p:spPr>
          <a:xfrm>
            <a:off x="2055867" y="6191671"/>
            <a:ext cx="184731" cy="369332"/>
          </a:xfrm>
          <a:prstGeom prst="rect">
            <a:avLst/>
          </a:prstGeom>
          <a:solidFill>
            <a:schemeClr val="bg1"/>
          </a:solidFill>
        </p:spPr>
        <p:txBody>
          <a:bodyPr wrap="none" rtlCol="0">
            <a:spAutoFit/>
          </a:bodyPr>
          <a:lstStyle/>
          <a:p>
            <a:endParaRPr kumimoji="1" lang="ja-JP" altLang="en-US" b="1" dirty="0"/>
          </a:p>
        </p:txBody>
      </p:sp>
      <p:sp>
        <p:nvSpPr>
          <p:cNvPr id="2" name="正方形/長方形 1"/>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smtClean="0">
                <a:solidFill>
                  <a:srgbClr val="FF0000"/>
                </a:solidFill>
                <a:effectLst>
                  <a:outerShdw blurRad="38100" dist="38100" dir="2700000" algn="tl">
                    <a:srgbClr val="000000">
                      <a:alpha val="43137"/>
                    </a:srgbClr>
                  </a:outerShdw>
                </a:effectLst>
              </a:rPr>
              <a:t>1</a:t>
            </a:r>
            <a:endParaRPr lang="ja-JP" altLang="en-US" sz="2800" dirty="0"/>
          </a:p>
        </p:txBody>
      </p:sp>
      <p:sp>
        <p:nvSpPr>
          <p:cNvPr id="42" name="正方形/長方形 41"/>
          <p:cNvSpPr/>
          <p:nvPr/>
        </p:nvSpPr>
        <p:spPr>
          <a:xfrm>
            <a:off x="7630459" y="4404846"/>
            <a:ext cx="417102" cy="369332"/>
          </a:xfrm>
          <a:prstGeom prst="rect">
            <a:avLst/>
          </a:prstGeom>
        </p:spPr>
        <p:txBody>
          <a:bodyPr wrap="none">
            <a:spAutoFit/>
          </a:bodyPr>
          <a:lstStyle/>
          <a:p>
            <a:r>
              <a:rPr lang="en-US" altLang="ja-JP" b="1" dirty="0"/>
              <a:t>※</a:t>
            </a:r>
            <a:endParaRPr lang="ja-JP" altLang="en-US" dirty="0"/>
          </a:p>
        </p:txBody>
      </p:sp>
      <p:sp>
        <p:nvSpPr>
          <p:cNvPr id="36" name="テキスト ボックス 35"/>
          <p:cNvSpPr txBox="1"/>
          <p:nvPr/>
        </p:nvSpPr>
        <p:spPr>
          <a:xfrm>
            <a:off x="6208828" y="6387128"/>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7" name="テキスト ボックス 36"/>
          <p:cNvSpPr txBox="1"/>
          <p:nvPr/>
        </p:nvSpPr>
        <p:spPr>
          <a:xfrm>
            <a:off x="7327874" y="6387128"/>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aphicFrame>
        <p:nvGraphicFramePr>
          <p:cNvPr id="44" name="グラフ 43"/>
          <p:cNvGraphicFramePr>
            <a:graphicFrameLocks/>
          </p:cNvGraphicFramePr>
          <p:nvPr>
            <p:extLst>
              <p:ext uri="{D42A27DB-BD31-4B8C-83A1-F6EECF244321}">
                <p14:modId xmlns:p14="http://schemas.microsoft.com/office/powerpoint/2010/main" val="1970379303"/>
              </p:ext>
            </p:extLst>
          </p:nvPr>
        </p:nvGraphicFramePr>
        <p:xfrm>
          <a:off x="985612" y="3917405"/>
          <a:ext cx="3458160" cy="2700826"/>
        </p:xfrm>
        <a:graphic>
          <a:graphicData uri="http://schemas.openxmlformats.org/drawingml/2006/chart">
            <c:chart xmlns:c="http://schemas.openxmlformats.org/drawingml/2006/chart" xmlns:r="http://schemas.openxmlformats.org/officeDocument/2006/relationships" r:id="rId4"/>
          </a:graphicData>
        </a:graphic>
      </p:graphicFrame>
      <p:sp>
        <p:nvSpPr>
          <p:cNvPr id="35" name="テキスト ボックス 34"/>
          <p:cNvSpPr txBox="1"/>
          <p:nvPr/>
        </p:nvSpPr>
        <p:spPr>
          <a:xfrm>
            <a:off x="3056126" y="6387128"/>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34" name="テキスト ボックス 33"/>
          <p:cNvSpPr txBox="1"/>
          <p:nvPr/>
        </p:nvSpPr>
        <p:spPr>
          <a:xfrm>
            <a:off x="2008669" y="6360948"/>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6" name="正方形/長方形 45"/>
          <p:cNvSpPr/>
          <p:nvPr/>
        </p:nvSpPr>
        <p:spPr>
          <a:xfrm>
            <a:off x="3363974" y="4681647"/>
            <a:ext cx="417102" cy="369332"/>
          </a:xfrm>
          <a:prstGeom prst="rect">
            <a:avLst/>
          </a:prstGeom>
        </p:spPr>
        <p:txBody>
          <a:bodyPr wrap="none">
            <a:spAutoFit/>
          </a:bodyPr>
          <a:lstStyle/>
          <a:p>
            <a:r>
              <a:rPr lang="en-US" altLang="ja-JP" b="1" dirty="0"/>
              <a:t>※</a:t>
            </a:r>
            <a:endParaRPr lang="ja-JP" altLang="en-US" dirty="0"/>
          </a:p>
        </p:txBody>
      </p:sp>
      <p:grpSp>
        <p:nvGrpSpPr>
          <p:cNvPr id="3" name="グループ化 2"/>
          <p:cNvGrpSpPr/>
          <p:nvPr/>
        </p:nvGrpSpPr>
        <p:grpSpPr>
          <a:xfrm>
            <a:off x="132351" y="329497"/>
            <a:ext cx="4244396" cy="3391205"/>
            <a:chOff x="131187" y="376145"/>
            <a:chExt cx="4244396" cy="3391205"/>
          </a:xfrm>
        </p:grpSpPr>
        <p:sp>
          <p:nvSpPr>
            <p:cNvPr id="7" name="テキスト ボックス 6"/>
            <p:cNvSpPr txBox="1"/>
            <p:nvPr/>
          </p:nvSpPr>
          <p:spPr>
            <a:xfrm>
              <a:off x="2479085" y="376145"/>
              <a:ext cx="803425" cy="461665"/>
            </a:xfrm>
            <a:prstGeom prst="rect">
              <a:avLst/>
            </a:prstGeom>
            <a:noFill/>
          </p:spPr>
          <p:txBody>
            <a:bodyPr wrap="none" rtlCol="0">
              <a:spAutoFit/>
            </a:bodyPr>
            <a:lstStyle/>
            <a:p>
              <a:r>
                <a:rPr lang="ja-JP" altLang="en-US" sz="2400" b="1" dirty="0"/>
                <a:t>血圧</a:t>
              </a:r>
              <a:endParaRPr kumimoji="1" lang="ja-JP" altLang="en-US" sz="2400" b="1" dirty="0"/>
            </a:p>
          </p:txBody>
        </p:sp>
        <p:sp>
          <p:nvSpPr>
            <p:cNvPr id="16" name="テキスト ボックス 15"/>
            <p:cNvSpPr txBox="1"/>
            <p:nvPr/>
          </p:nvSpPr>
          <p:spPr>
            <a:xfrm>
              <a:off x="131187" y="1026894"/>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graphicFrame>
          <p:nvGraphicFramePr>
            <p:cNvPr id="43" name="グラフ 42"/>
            <p:cNvGraphicFramePr>
              <a:graphicFrameLocks/>
            </p:cNvGraphicFramePr>
            <p:nvPr>
              <p:extLst>
                <p:ext uri="{D42A27DB-BD31-4B8C-83A1-F6EECF244321}">
                  <p14:modId xmlns:p14="http://schemas.microsoft.com/office/powerpoint/2010/main" val="2014106937"/>
                </p:ext>
              </p:extLst>
            </p:nvPr>
          </p:nvGraphicFramePr>
          <p:xfrm>
            <a:off x="788629" y="706866"/>
            <a:ext cx="3586954" cy="2862390"/>
          </p:xfrm>
          <a:graphic>
            <a:graphicData uri="http://schemas.openxmlformats.org/drawingml/2006/chart">
              <c:chart xmlns:c="http://schemas.openxmlformats.org/drawingml/2006/chart" xmlns:r="http://schemas.openxmlformats.org/officeDocument/2006/relationships" r:id="rId5"/>
            </a:graphicData>
          </a:graphic>
        </p:graphicFrame>
        <p:sp>
          <p:nvSpPr>
            <p:cNvPr id="27" name="正方形/長方形 26"/>
            <p:cNvSpPr/>
            <p:nvPr/>
          </p:nvSpPr>
          <p:spPr>
            <a:xfrm>
              <a:off x="3362810" y="980728"/>
              <a:ext cx="417102" cy="369332"/>
            </a:xfrm>
            <a:prstGeom prst="rect">
              <a:avLst/>
            </a:prstGeom>
          </p:spPr>
          <p:txBody>
            <a:bodyPr wrap="none">
              <a:spAutoFit/>
            </a:bodyPr>
            <a:lstStyle/>
            <a:p>
              <a:r>
                <a:rPr lang="en-US" altLang="ja-JP" b="1" dirty="0"/>
                <a:t>※</a:t>
              </a:r>
              <a:endParaRPr lang="ja-JP" altLang="en-US" dirty="0"/>
            </a:p>
          </p:txBody>
        </p:sp>
        <p:sp>
          <p:nvSpPr>
            <p:cNvPr id="30" name="テキスト ボックス 29"/>
            <p:cNvSpPr txBox="1"/>
            <p:nvPr/>
          </p:nvSpPr>
          <p:spPr>
            <a:xfrm>
              <a:off x="2990041" y="3367240"/>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29" name="テキスト ボックス 28"/>
            <p:cNvSpPr txBox="1"/>
            <p:nvPr/>
          </p:nvSpPr>
          <p:spPr>
            <a:xfrm>
              <a:off x="1984482" y="3367240"/>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grpSp>
      <p:grpSp>
        <p:nvGrpSpPr>
          <p:cNvPr id="4" name="グループ化 3"/>
          <p:cNvGrpSpPr/>
          <p:nvPr/>
        </p:nvGrpSpPr>
        <p:grpSpPr>
          <a:xfrm>
            <a:off x="4810496" y="329497"/>
            <a:ext cx="3897718" cy="3322094"/>
            <a:chOff x="4727908" y="198553"/>
            <a:chExt cx="3897718" cy="3322094"/>
          </a:xfrm>
        </p:grpSpPr>
        <p:sp>
          <p:nvSpPr>
            <p:cNvPr id="28" name="テキスト ボックス 27"/>
            <p:cNvSpPr txBox="1"/>
            <p:nvPr/>
          </p:nvSpPr>
          <p:spPr>
            <a:xfrm>
              <a:off x="6534452" y="198553"/>
              <a:ext cx="1013419" cy="461665"/>
            </a:xfrm>
            <a:prstGeom prst="rect">
              <a:avLst/>
            </a:prstGeom>
            <a:noFill/>
          </p:spPr>
          <p:txBody>
            <a:bodyPr wrap="none" rtlCol="0">
              <a:spAutoFit/>
            </a:bodyPr>
            <a:lstStyle/>
            <a:p>
              <a:r>
                <a:rPr kumimoji="1" lang="en-US" altLang="ja-JP" sz="2400" b="1" dirty="0" smtClean="0"/>
                <a:t>HbA1c</a:t>
              </a:r>
              <a:endParaRPr kumimoji="1" lang="ja-JP" altLang="en-US" sz="2400" b="1" dirty="0"/>
            </a:p>
          </p:txBody>
        </p:sp>
        <p:sp>
          <p:nvSpPr>
            <p:cNvPr id="31" name="テキスト ボックス 30"/>
            <p:cNvSpPr txBox="1"/>
            <p:nvPr/>
          </p:nvSpPr>
          <p:spPr>
            <a:xfrm>
              <a:off x="4727908" y="784189"/>
              <a:ext cx="492443" cy="276999"/>
            </a:xfrm>
            <a:prstGeom prst="rect">
              <a:avLst/>
            </a:prstGeom>
            <a:noFill/>
          </p:spPr>
          <p:txBody>
            <a:bodyPr wrap="none" rtlCol="0">
              <a:spAutoFit/>
            </a:bodyPr>
            <a:lstStyle/>
            <a:p>
              <a:r>
                <a:rPr kumimoji="1" lang="ja-JP" altLang="en-US" sz="1200" b="1" dirty="0" smtClean="0"/>
                <a:t>（％）</a:t>
              </a:r>
              <a:endParaRPr kumimoji="1" lang="ja-JP" altLang="en-US" sz="1200" b="1" dirty="0"/>
            </a:p>
          </p:txBody>
        </p:sp>
        <p:sp>
          <p:nvSpPr>
            <p:cNvPr id="40" name="正方形/長方形 39"/>
            <p:cNvSpPr/>
            <p:nvPr/>
          </p:nvSpPr>
          <p:spPr>
            <a:xfrm>
              <a:off x="7548134" y="1396294"/>
              <a:ext cx="417102" cy="369332"/>
            </a:xfrm>
            <a:prstGeom prst="rect">
              <a:avLst/>
            </a:prstGeom>
          </p:spPr>
          <p:txBody>
            <a:bodyPr wrap="none">
              <a:spAutoFit/>
            </a:bodyPr>
            <a:lstStyle/>
            <a:p>
              <a:r>
                <a:rPr lang="en-US" altLang="ja-JP" b="1" dirty="0"/>
                <a:t>※</a:t>
              </a:r>
              <a:endParaRPr lang="ja-JP" altLang="en-US" dirty="0"/>
            </a:p>
          </p:txBody>
        </p:sp>
        <p:graphicFrame>
          <p:nvGraphicFramePr>
            <p:cNvPr id="33" name="グラフ 32"/>
            <p:cNvGraphicFramePr>
              <a:graphicFrameLocks/>
            </p:cNvGraphicFramePr>
            <p:nvPr>
              <p:extLst>
                <p:ext uri="{D42A27DB-BD31-4B8C-83A1-F6EECF244321}">
                  <p14:modId xmlns:p14="http://schemas.microsoft.com/office/powerpoint/2010/main" val="3122760320"/>
                </p:ext>
              </p:extLst>
            </p:nvPr>
          </p:nvGraphicFramePr>
          <p:xfrm>
            <a:off x="5083180" y="461024"/>
            <a:ext cx="3542446" cy="2877608"/>
          </p:xfrm>
          <a:graphic>
            <a:graphicData uri="http://schemas.openxmlformats.org/drawingml/2006/chart">
              <c:chart xmlns:c="http://schemas.openxmlformats.org/drawingml/2006/chart" xmlns:r="http://schemas.openxmlformats.org/officeDocument/2006/relationships" r:id="rId6"/>
            </a:graphicData>
          </a:graphic>
        </p:graphicFrame>
        <p:sp>
          <p:nvSpPr>
            <p:cNvPr id="38" name="テキスト ボックス 37"/>
            <p:cNvSpPr txBox="1"/>
            <p:nvPr/>
          </p:nvSpPr>
          <p:spPr>
            <a:xfrm>
              <a:off x="6182525" y="3120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9" name="テキスト ボックス 38"/>
            <p:cNvSpPr txBox="1"/>
            <p:nvPr/>
          </p:nvSpPr>
          <p:spPr>
            <a:xfrm>
              <a:off x="7276839" y="3120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grpSp>
        <p:nvGrpSpPr>
          <p:cNvPr id="6" name="グループ化 5"/>
          <p:cNvGrpSpPr/>
          <p:nvPr/>
        </p:nvGrpSpPr>
        <p:grpSpPr>
          <a:xfrm>
            <a:off x="66304" y="6112784"/>
            <a:ext cx="969624" cy="612898"/>
            <a:chOff x="66304" y="6112784"/>
            <a:chExt cx="969624" cy="612898"/>
          </a:xfrm>
        </p:grpSpPr>
        <p:sp>
          <p:nvSpPr>
            <p:cNvPr id="41" name="テキスト ボックス 40"/>
            <p:cNvSpPr txBox="1"/>
            <p:nvPr/>
          </p:nvSpPr>
          <p:spPr>
            <a:xfrm>
              <a:off x="339527" y="6448683"/>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45" name="正方形/長方形 44"/>
            <p:cNvSpPr/>
            <p:nvPr/>
          </p:nvSpPr>
          <p:spPr>
            <a:xfrm>
              <a:off x="70934" y="6448682"/>
              <a:ext cx="338554" cy="276999"/>
            </a:xfrm>
            <a:prstGeom prst="rect">
              <a:avLst/>
            </a:prstGeom>
          </p:spPr>
          <p:txBody>
            <a:bodyPr wrap="none">
              <a:spAutoFit/>
            </a:bodyPr>
            <a:lstStyle/>
            <a:p>
              <a:r>
                <a:rPr lang="en-US" altLang="ja-JP" sz="1200" b="1" dirty="0"/>
                <a:t>※</a:t>
              </a:r>
              <a:endParaRPr lang="ja-JP" altLang="en-US" sz="1200" b="1" dirty="0"/>
            </a:p>
          </p:txBody>
        </p:sp>
        <p:sp>
          <p:nvSpPr>
            <p:cNvPr id="5" name="正方形/長方形 4"/>
            <p:cNvSpPr/>
            <p:nvPr/>
          </p:nvSpPr>
          <p:spPr>
            <a:xfrm>
              <a:off x="66304" y="6112784"/>
              <a:ext cx="969624" cy="276999"/>
            </a:xfrm>
            <a:prstGeom prst="rect">
              <a:avLst/>
            </a:prstGeom>
          </p:spPr>
          <p:txBody>
            <a:bodyPr wrap="none">
              <a:spAutoFit/>
            </a:bodyPr>
            <a:lstStyle/>
            <a:p>
              <a:r>
                <a:rPr lang="en-US" altLang="ja-JP" sz="1200" b="1" dirty="0"/>
                <a:t>paired t-test</a:t>
              </a:r>
              <a:endParaRPr lang="ja-JP" altLang="en-US" sz="1200" b="1" dirty="0"/>
            </a:p>
          </p:txBody>
        </p:sp>
      </p:grpSp>
    </p:spTree>
    <p:extLst>
      <p:ext uri="{BB962C8B-B14F-4D97-AF65-F5344CB8AC3E}">
        <p14:creationId xmlns:p14="http://schemas.microsoft.com/office/powerpoint/2010/main" val="383554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a:graphicFrameLocks/>
          </p:cNvGraphicFramePr>
          <p:nvPr>
            <p:extLst>
              <p:ext uri="{D42A27DB-BD31-4B8C-83A1-F6EECF244321}">
                <p14:modId xmlns:p14="http://schemas.microsoft.com/office/powerpoint/2010/main" val="3389627227"/>
              </p:ext>
            </p:extLst>
          </p:nvPr>
        </p:nvGraphicFramePr>
        <p:xfrm>
          <a:off x="4926279" y="657328"/>
          <a:ext cx="367816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659604" y="431673"/>
            <a:ext cx="803425" cy="461665"/>
          </a:xfrm>
          <a:prstGeom prst="rect">
            <a:avLst/>
          </a:prstGeom>
          <a:noFill/>
        </p:spPr>
        <p:txBody>
          <a:bodyPr wrap="none" rtlCol="0">
            <a:spAutoFit/>
          </a:bodyPr>
          <a:lstStyle/>
          <a:p>
            <a:r>
              <a:rPr lang="ja-JP" altLang="en-US" sz="2400" b="1" dirty="0"/>
              <a:t>血圧</a:t>
            </a:r>
            <a:endParaRPr kumimoji="1" lang="ja-JP" altLang="en-US" sz="2400" b="1" dirty="0"/>
          </a:p>
        </p:txBody>
      </p:sp>
      <p:sp>
        <p:nvSpPr>
          <p:cNvPr id="9" name="テキスト ボックス 8"/>
          <p:cNvSpPr txBox="1"/>
          <p:nvPr/>
        </p:nvSpPr>
        <p:spPr>
          <a:xfrm>
            <a:off x="6588224" y="3615407"/>
            <a:ext cx="615874" cy="461665"/>
          </a:xfrm>
          <a:prstGeom prst="rect">
            <a:avLst/>
          </a:prstGeom>
          <a:noFill/>
        </p:spPr>
        <p:txBody>
          <a:bodyPr wrap="none" rtlCol="0">
            <a:spAutoFit/>
          </a:bodyPr>
          <a:lstStyle/>
          <a:p>
            <a:r>
              <a:rPr kumimoji="1" lang="en-US" altLang="ja-JP" sz="2400" b="1" dirty="0" smtClean="0"/>
              <a:t>API</a:t>
            </a:r>
            <a:endParaRPr kumimoji="1" lang="ja-JP" altLang="en-US" sz="2400" b="1" dirty="0"/>
          </a:p>
        </p:txBody>
      </p:sp>
      <p:sp>
        <p:nvSpPr>
          <p:cNvPr id="10" name="テキスト ボックス 9"/>
          <p:cNvSpPr txBox="1"/>
          <p:nvPr/>
        </p:nvSpPr>
        <p:spPr>
          <a:xfrm>
            <a:off x="3510973" y="116632"/>
            <a:ext cx="2622834" cy="461665"/>
          </a:xfrm>
          <a:prstGeom prst="rect">
            <a:avLst/>
          </a:prstGeom>
          <a:noFill/>
        </p:spPr>
        <p:txBody>
          <a:bodyPr wrap="none" rtlCol="0">
            <a:spAutoFit/>
          </a:bodyPr>
          <a:lstStyle/>
          <a:p>
            <a:r>
              <a:rPr lang="ja-JP" altLang="en-US" sz="2400" b="1" dirty="0"/>
              <a:t>エンパグリフロジン</a:t>
            </a:r>
            <a:endParaRPr kumimoji="1" lang="ja-JP" altLang="en-US" sz="2400" b="1" dirty="0"/>
          </a:p>
        </p:txBody>
      </p:sp>
      <p:sp>
        <p:nvSpPr>
          <p:cNvPr id="16" name="テキスト ボックス 15"/>
          <p:cNvSpPr txBox="1"/>
          <p:nvPr/>
        </p:nvSpPr>
        <p:spPr>
          <a:xfrm>
            <a:off x="363998" y="952205"/>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sp>
        <p:nvSpPr>
          <p:cNvPr id="32" name="正方形/長方形 31"/>
          <p:cNvSpPr/>
          <p:nvPr/>
        </p:nvSpPr>
        <p:spPr>
          <a:xfrm>
            <a:off x="390019" y="275519"/>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a:solidFill>
                  <a:srgbClr val="FF0000"/>
                </a:solidFill>
                <a:effectLst>
                  <a:outerShdw blurRad="38100" dist="38100" dir="2700000" algn="tl">
                    <a:srgbClr val="000000">
                      <a:alpha val="43137"/>
                    </a:srgbClr>
                  </a:outerShdw>
                </a:effectLst>
              </a:rPr>
              <a:t>2</a:t>
            </a:r>
            <a:endParaRPr lang="ja-JP" altLang="en-US" sz="2800" dirty="0"/>
          </a:p>
        </p:txBody>
      </p:sp>
      <p:sp>
        <p:nvSpPr>
          <p:cNvPr id="38" name="テキスト ボックス 37"/>
          <p:cNvSpPr txBox="1"/>
          <p:nvPr/>
        </p:nvSpPr>
        <p:spPr>
          <a:xfrm>
            <a:off x="6412009" y="442449"/>
            <a:ext cx="1013419" cy="461665"/>
          </a:xfrm>
          <a:prstGeom prst="rect">
            <a:avLst/>
          </a:prstGeom>
          <a:noFill/>
        </p:spPr>
        <p:txBody>
          <a:bodyPr wrap="none" rtlCol="0">
            <a:spAutoFit/>
          </a:bodyPr>
          <a:lstStyle/>
          <a:p>
            <a:r>
              <a:rPr kumimoji="1" lang="en-US" altLang="ja-JP" sz="2400" b="1" dirty="0" smtClean="0"/>
              <a:t>HbA1c</a:t>
            </a:r>
            <a:endParaRPr kumimoji="1" lang="ja-JP" altLang="en-US" sz="2400" b="1" dirty="0"/>
          </a:p>
        </p:txBody>
      </p:sp>
      <p:sp>
        <p:nvSpPr>
          <p:cNvPr id="39" name="テキスト ボックス 38"/>
          <p:cNvSpPr txBox="1"/>
          <p:nvPr/>
        </p:nvSpPr>
        <p:spPr>
          <a:xfrm>
            <a:off x="4576168" y="952205"/>
            <a:ext cx="492443" cy="276999"/>
          </a:xfrm>
          <a:prstGeom prst="rect">
            <a:avLst/>
          </a:prstGeom>
          <a:noFill/>
        </p:spPr>
        <p:txBody>
          <a:bodyPr wrap="none" rtlCol="0">
            <a:spAutoFit/>
          </a:bodyPr>
          <a:lstStyle/>
          <a:p>
            <a:r>
              <a:rPr kumimoji="1" lang="ja-JP" altLang="en-US" sz="1200" b="1" dirty="0" smtClean="0"/>
              <a:t>（％）</a:t>
            </a:r>
            <a:endParaRPr kumimoji="1" lang="ja-JP" altLang="en-US" sz="1200" b="1" dirty="0"/>
          </a:p>
        </p:txBody>
      </p:sp>
      <p:sp>
        <p:nvSpPr>
          <p:cNvPr id="36" name="テキスト ボックス 35"/>
          <p:cNvSpPr txBox="1"/>
          <p:nvPr/>
        </p:nvSpPr>
        <p:spPr>
          <a:xfrm>
            <a:off x="6029330" y="6358548"/>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7" name="テキスト ボックス 36"/>
          <p:cNvSpPr txBox="1"/>
          <p:nvPr/>
        </p:nvSpPr>
        <p:spPr>
          <a:xfrm>
            <a:off x="7058600" y="6358548"/>
            <a:ext cx="1031051" cy="400110"/>
          </a:xfrm>
          <a:prstGeom prst="rect">
            <a:avLst/>
          </a:prstGeom>
          <a:solidFill>
            <a:schemeClr val="bg1"/>
          </a:solidFill>
        </p:spPr>
        <p:txBody>
          <a:bodyPr wrap="none" rtlCol="0">
            <a:spAutoFit/>
          </a:bodyPr>
          <a:lstStyle/>
          <a:p>
            <a:r>
              <a:rPr lang="en-US" altLang="ja-JP" sz="2000" b="1" dirty="0" smtClean="0"/>
              <a:t>1</a:t>
            </a:r>
            <a:r>
              <a:rPr lang="ja-JP" altLang="en-US" sz="2000" b="1" dirty="0" smtClean="0"/>
              <a:t>ヶ月後</a:t>
            </a:r>
            <a:endParaRPr lang="ja-JP" altLang="en-US" sz="2000" b="1" dirty="0"/>
          </a:p>
        </p:txBody>
      </p:sp>
      <p:graphicFrame>
        <p:nvGraphicFramePr>
          <p:cNvPr id="33" name="グラフ 32"/>
          <p:cNvGraphicFramePr>
            <a:graphicFrameLocks/>
          </p:cNvGraphicFramePr>
          <p:nvPr>
            <p:extLst>
              <p:ext uri="{D42A27DB-BD31-4B8C-83A1-F6EECF244321}">
                <p14:modId xmlns:p14="http://schemas.microsoft.com/office/powerpoint/2010/main" val="622848345"/>
              </p:ext>
            </p:extLst>
          </p:nvPr>
        </p:nvGraphicFramePr>
        <p:xfrm>
          <a:off x="5004048" y="3880770"/>
          <a:ext cx="345990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グラフ 49"/>
          <p:cNvGraphicFramePr>
            <a:graphicFrameLocks/>
          </p:cNvGraphicFramePr>
          <p:nvPr>
            <p:extLst>
              <p:ext uri="{D42A27DB-BD31-4B8C-83A1-F6EECF244321}">
                <p14:modId xmlns:p14="http://schemas.microsoft.com/office/powerpoint/2010/main" val="2162420618"/>
              </p:ext>
            </p:extLst>
          </p:nvPr>
        </p:nvGraphicFramePr>
        <p:xfrm>
          <a:off x="974600" y="654514"/>
          <a:ext cx="363584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2792520" y="3721542"/>
            <a:ext cx="619337" cy="461665"/>
          </a:xfrm>
          <a:prstGeom prst="rect">
            <a:avLst/>
          </a:prstGeom>
          <a:noFill/>
        </p:spPr>
        <p:txBody>
          <a:bodyPr wrap="none" rtlCol="0">
            <a:spAutoFit/>
          </a:bodyPr>
          <a:lstStyle/>
          <a:p>
            <a:r>
              <a:rPr kumimoji="1" lang="en-US" altLang="ja-JP" sz="2400" b="1" dirty="0" smtClean="0"/>
              <a:t>AVI</a:t>
            </a:r>
            <a:endParaRPr kumimoji="1" lang="ja-JP" altLang="en-US" sz="2400" b="1" dirty="0"/>
          </a:p>
        </p:txBody>
      </p:sp>
      <p:sp>
        <p:nvSpPr>
          <p:cNvPr id="23" name="テキスト ボックス 22"/>
          <p:cNvSpPr txBox="1"/>
          <p:nvPr/>
        </p:nvSpPr>
        <p:spPr>
          <a:xfrm>
            <a:off x="2055867" y="6084004"/>
            <a:ext cx="184731" cy="369332"/>
          </a:xfrm>
          <a:prstGeom prst="rect">
            <a:avLst/>
          </a:prstGeom>
          <a:solidFill>
            <a:schemeClr val="bg1"/>
          </a:solidFill>
        </p:spPr>
        <p:txBody>
          <a:bodyPr wrap="none" rtlCol="0">
            <a:spAutoFit/>
          </a:bodyPr>
          <a:lstStyle/>
          <a:p>
            <a:endParaRPr kumimoji="1" lang="ja-JP" altLang="en-US" b="1" dirty="0"/>
          </a:p>
        </p:txBody>
      </p:sp>
      <p:graphicFrame>
        <p:nvGraphicFramePr>
          <p:cNvPr id="31" name="グラフ 30"/>
          <p:cNvGraphicFramePr>
            <a:graphicFrameLocks/>
          </p:cNvGraphicFramePr>
          <p:nvPr>
            <p:extLst>
              <p:ext uri="{D42A27DB-BD31-4B8C-83A1-F6EECF244321}">
                <p14:modId xmlns:p14="http://schemas.microsoft.com/office/powerpoint/2010/main" val="3980123458"/>
              </p:ext>
            </p:extLst>
          </p:nvPr>
        </p:nvGraphicFramePr>
        <p:xfrm>
          <a:off x="1202228" y="3880136"/>
          <a:ext cx="350009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4" name="テキスト ボックス 33"/>
          <p:cNvSpPr txBox="1"/>
          <p:nvPr/>
        </p:nvSpPr>
        <p:spPr>
          <a:xfrm>
            <a:off x="2219189" y="6381820"/>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5" name="テキスト ボックス 34"/>
          <p:cNvSpPr txBox="1"/>
          <p:nvPr/>
        </p:nvSpPr>
        <p:spPr>
          <a:xfrm>
            <a:off x="3327922" y="63739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41" name="正方形/長方形 40"/>
          <p:cNvSpPr/>
          <p:nvPr/>
        </p:nvSpPr>
        <p:spPr>
          <a:xfrm>
            <a:off x="3627820" y="5039760"/>
            <a:ext cx="417102" cy="369332"/>
          </a:xfrm>
          <a:prstGeom prst="rect">
            <a:avLst/>
          </a:prstGeom>
        </p:spPr>
        <p:txBody>
          <a:bodyPr wrap="none">
            <a:spAutoFit/>
          </a:bodyPr>
          <a:lstStyle/>
          <a:p>
            <a:r>
              <a:rPr lang="en-US" altLang="ja-JP" b="1" dirty="0"/>
              <a:t>※</a:t>
            </a:r>
            <a:endParaRPr lang="ja-JP" altLang="en-US" dirty="0"/>
          </a:p>
        </p:txBody>
      </p:sp>
      <p:sp>
        <p:nvSpPr>
          <p:cNvPr id="29" name="テキスト ボックス 28"/>
          <p:cNvSpPr txBox="1"/>
          <p:nvPr/>
        </p:nvSpPr>
        <p:spPr>
          <a:xfrm>
            <a:off x="2099529" y="312389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0" name="テキスト ボックス 29"/>
          <p:cNvSpPr txBox="1"/>
          <p:nvPr/>
        </p:nvSpPr>
        <p:spPr>
          <a:xfrm>
            <a:off x="3291991" y="3123897"/>
            <a:ext cx="1031051" cy="400110"/>
          </a:xfrm>
          <a:prstGeom prst="rect">
            <a:avLst/>
          </a:prstGeom>
          <a:solidFill>
            <a:schemeClr val="bg1"/>
          </a:solidFill>
        </p:spPr>
        <p:txBody>
          <a:bodyPr wrap="none" rtlCol="0">
            <a:spAutoFit/>
          </a:bodyPr>
          <a:lstStyle/>
          <a:p>
            <a:r>
              <a:rPr lang="en-US" altLang="ja-JP" sz="2000" b="1" dirty="0" smtClean="0"/>
              <a:t>1</a:t>
            </a:r>
            <a:r>
              <a:rPr lang="ja-JP" altLang="en-US" sz="2000" b="1" dirty="0" smtClean="0"/>
              <a:t>ヶ月</a:t>
            </a:r>
            <a:r>
              <a:rPr kumimoji="1" lang="ja-JP" altLang="en-US" sz="2000" b="1" dirty="0" smtClean="0"/>
              <a:t>後</a:t>
            </a:r>
            <a:endParaRPr kumimoji="1" lang="ja-JP" altLang="en-US" sz="2000" b="1" dirty="0"/>
          </a:p>
        </p:txBody>
      </p:sp>
      <p:sp>
        <p:nvSpPr>
          <p:cNvPr id="47" name="テキスト ボックス 46"/>
          <p:cNvSpPr txBox="1"/>
          <p:nvPr/>
        </p:nvSpPr>
        <p:spPr>
          <a:xfrm>
            <a:off x="6176778" y="312389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7283061" y="3147924"/>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nvGrpSpPr>
          <p:cNvPr id="26" name="グループ化 25"/>
          <p:cNvGrpSpPr/>
          <p:nvPr/>
        </p:nvGrpSpPr>
        <p:grpSpPr>
          <a:xfrm>
            <a:off x="114904" y="6010438"/>
            <a:ext cx="969624" cy="612898"/>
            <a:chOff x="66304" y="6112784"/>
            <a:chExt cx="969624" cy="612898"/>
          </a:xfrm>
        </p:grpSpPr>
        <p:sp>
          <p:nvSpPr>
            <p:cNvPr id="27" name="テキスト ボックス 26"/>
            <p:cNvSpPr txBox="1"/>
            <p:nvPr/>
          </p:nvSpPr>
          <p:spPr>
            <a:xfrm>
              <a:off x="339527" y="6448683"/>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28" name="正方形/長方形 27"/>
            <p:cNvSpPr/>
            <p:nvPr/>
          </p:nvSpPr>
          <p:spPr>
            <a:xfrm>
              <a:off x="70934" y="6448682"/>
              <a:ext cx="338554" cy="276999"/>
            </a:xfrm>
            <a:prstGeom prst="rect">
              <a:avLst/>
            </a:prstGeom>
          </p:spPr>
          <p:txBody>
            <a:bodyPr wrap="none">
              <a:spAutoFit/>
            </a:bodyPr>
            <a:lstStyle/>
            <a:p>
              <a:r>
                <a:rPr lang="en-US" altLang="ja-JP" sz="1200" b="1" dirty="0"/>
                <a:t>※</a:t>
              </a:r>
              <a:endParaRPr lang="ja-JP" altLang="en-US" sz="1200" b="1" dirty="0"/>
            </a:p>
          </p:txBody>
        </p:sp>
        <p:sp>
          <p:nvSpPr>
            <p:cNvPr id="40" name="正方形/長方形 39"/>
            <p:cNvSpPr/>
            <p:nvPr/>
          </p:nvSpPr>
          <p:spPr>
            <a:xfrm>
              <a:off x="66304" y="6112784"/>
              <a:ext cx="969624" cy="276999"/>
            </a:xfrm>
            <a:prstGeom prst="rect">
              <a:avLst/>
            </a:prstGeom>
          </p:spPr>
          <p:txBody>
            <a:bodyPr wrap="none">
              <a:spAutoFit/>
            </a:bodyPr>
            <a:lstStyle/>
            <a:p>
              <a:r>
                <a:rPr lang="en-US" altLang="ja-JP" sz="1200" b="1" dirty="0"/>
                <a:t>paired t-test</a:t>
              </a:r>
              <a:endParaRPr lang="ja-JP" altLang="en-US" sz="1200" b="1" dirty="0"/>
            </a:p>
          </p:txBody>
        </p:sp>
      </p:grpSp>
    </p:spTree>
    <p:extLst>
      <p:ext uri="{BB962C8B-B14F-4D97-AF65-F5344CB8AC3E}">
        <p14:creationId xmlns:p14="http://schemas.microsoft.com/office/powerpoint/2010/main" val="287676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1444115394"/>
              </p:ext>
            </p:extLst>
          </p:nvPr>
        </p:nvGraphicFramePr>
        <p:xfrm>
          <a:off x="5055117" y="653508"/>
          <a:ext cx="34766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extLst>
              <p:ext uri="{D42A27DB-BD31-4B8C-83A1-F6EECF244321}">
                <p14:modId xmlns:p14="http://schemas.microsoft.com/office/powerpoint/2010/main" val="3773179083"/>
              </p:ext>
            </p:extLst>
          </p:nvPr>
        </p:nvGraphicFramePr>
        <p:xfrm>
          <a:off x="851740" y="642448"/>
          <a:ext cx="387824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1968111350"/>
              </p:ext>
            </p:extLst>
          </p:nvPr>
        </p:nvGraphicFramePr>
        <p:xfrm>
          <a:off x="4934553" y="3742706"/>
          <a:ext cx="359719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2596691" y="428374"/>
            <a:ext cx="803425" cy="461665"/>
          </a:xfrm>
          <a:prstGeom prst="rect">
            <a:avLst/>
          </a:prstGeom>
          <a:noFill/>
        </p:spPr>
        <p:txBody>
          <a:bodyPr wrap="none" rtlCol="0">
            <a:spAutoFit/>
          </a:bodyPr>
          <a:lstStyle/>
          <a:p>
            <a:r>
              <a:rPr lang="ja-JP" altLang="en-US" sz="2400" b="1" dirty="0"/>
              <a:t>血圧</a:t>
            </a:r>
            <a:endParaRPr kumimoji="1" lang="ja-JP" altLang="en-US" sz="2400" b="1" dirty="0"/>
          </a:p>
        </p:txBody>
      </p:sp>
      <p:sp>
        <p:nvSpPr>
          <p:cNvPr id="8" name="テキスト ボックス 7"/>
          <p:cNvSpPr txBox="1"/>
          <p:nvPr/>
        </p:nvSpPr>
        <p:spPr>
          <a:xfrm>
            <a:off x="2788877" y="3527612"/>
            <a:ext cx="619337" cy="461665"/>
          </a:xfrm>
          <a:prstGeom prst="rect">
            <a:avLst/>
          </a:prstGeom>
          <a:noFill/>
        </p:spPr>
        <p:txBody>
          <a:bodyPr wrap="none" rtlCol="0">
            <a:spAutoFit/>
          </a:bodyPr>
          <a:lstStyle/>
          <a:p>
            <a:r>
              <a:rPr kumimoji="1" lang="en-US" altLang="ja-JP" sz="2400" b="1" dirty="0" smtClean="0"/>
              <a:t>AVI</a:t>
            </a:r>
            <a:endParaRPr kumimoji="1" lang="ja-JP" altLang="en-US" sz="2400" b="1" dirty="0"/>
          </a:p>
        </p:txBody>
      </p:sp>
      <p:sp>
        <p:nvSpPr>
          <p:cNvPr id="9" name="テキスト ボックス 8"/>
          <p:cNvSpPr txBox="1"/>
          <p:nvPr/>
        </p:nvSpPr>
        <p:spPr>
          <a:xfrm>
            <a:off x="6717456" y="3511873"/>
            <a:ext cx="615874" cy="461665"/>
          </a:xfrm>
          <a:prstGeom prst="rect">
            <a:avLst/>
          </a:prstGeom>
          <a:noFill/>
        </p:spPr>
        <p:txBody>
          <a:bodyPr wrap="none" rtlCol="0">
            <a:spAutoFit/>
          </a:bodyPr>
          <a:lstStyle/>
          <a:p>
            <a:r>
              <a:rPr kumimoji="1" lang="en-US" altLang="ja-JP" sz="2400" b="1" dirty="0" smtClean="0"/>
              <a:t>API</a:t>
            </a:r>
            <a:endParaRPr kumimoji="1" lang="ja-JP" altLang="en-US" sz="2400" b="1" dirty="0"/>
          </a:p>
        </p:txBody>
      </p:sp>
      <p:sp>
        <p:nvSpPr>
          <p:cNvPr id="10" name="テキスト ボックス 9"/>
          <p:cNvSpPr txBox="1"/>
          <p:nvPr/>
        </p:nvSpPr>
        <p:spPr>
          <a:xfrm>
            <a:off x="3400116" y="84975"/>
            <a:ext cx="2363147" cy="461665"/>
          </a:xfrm>
          <a:prstGeom prst="rect">
            <a:avLst/>
          </a:prstGeom>
          <a:noFill/>
        </p:spPr>
        <p:txBody>
          <a:bodyPr wrap="none" rtlCol="0">
            <a:spAutoFit/>
          </a:bodyPr>
          <a:lstStyle/>
          <a:p>
            <a:r>
              <a:rPr lang="ja-JP" altLang="en-US" sz="2400" b="1" dirty="0"/>
              <a:t>ダパグリフロジン</a:t>
            </a:r>
            <a:endParaRPr kumimoji="1" lang="ja-JP" altLang="en-US" sz="2400" b="1" dirty="0"/>
          </a:p>
        </p:txBody>
      </p:sp>
      <p:sp>
        <p:nvSpPr>
          <p:cNvPr id="16" name="テキスト ボックス 15"/>
          <p:cNvSpPr txBox="1"/>
          <p:nvPr/>
        </p:nvSpPr>
        <p:spPr>
          <a:xfrm>
            <a:off x="174255" y="1079717"/>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sp>
        <p:nvSpPr>
          <p:cNvPr id="23" name="テキスト ボックス 22"/>
          <p:cNvSpPr txBox="1"/>
          <p:nvPr/>
        </p:nvSpPr>
        <p:spPr>
          <a:xfrm>
            <a:off x="2055867" y="6084004"/>
            <a:ext cx="184731" cy="369332"/>
          </a:xfrm>
          <a:prstGeom prst="rect">
            <a:avLst/>
          </a:prstGeom>
          <a:solidFill>
            <a:schemeClr val="bg1"/>
          </a:solidFill>
        </p:spPr>
        <p:txBody>
          <a:bodyPr wrap="none" rtlCol="0">
            <a:spAutoFit/>
          </a:bodyPr>
          <a:lstStyle/>
          <a:p>
            <a:endParaRPr kumimoji="1" lang="ja-JP" altLang="en-US" b="1" dirty="0"/>
          </a:p>
        </p:txBody>
      </p:sp>
      <p:sp>
        <p:nvSpPr>
          <p:cNvPr id="41" name="正方形/長方形 40"/>
          <p:cNvSpPr/>
          <p:nvPr/>
        </p:nvSpPr>
        <p:spPr>
          <a:xfrm>
            <a:off x="3718332" y="4277109"/>
            <a:ext cx="417102" cy="369332"/>
          </a:xfrm>
          <a:prstGeom prst="rect">
            <a:avLst/>
          </a:prstGeom>
        </p:spPr>
        <p:txBody>
          <a:bodyPr wrap="none">
            <a:spAutoFit/>
          </a:bodyPr>
          <a:lstStyle/>
          <a:p>
            <a:r>
              <a:rPr lang="en-US" altLang="ja-JP" b="1" dirty="0"/>
              <a:t>※</a:t>
            </a:r>
            <a:endParaRPr lang="ja-JP" altLang="en-US" dirty="0"/>
          </a:p>
        </p:txBody>
      </p:sp>
      <p:sp>
        <p:nvSpPr>
          <p:cNvPr id="32" name="正方形/長方形 31"/>
          <p:cNvSpPr/>
          <p:nvPr/>
        </p:nvSpPr>
        <p:spPr>
          <a:xfrm>
            <a:off x="390019" y="275519"/>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smtClean="0">
                <a:solidFill>
                  <a:srgbClr val="FF0000"/>
                </a:solidFill>
                <a:effectLst>
                  <a:outerShdw blurRad="38100" dist="38100" dir="2700000" algn="tl">
                    <a:srgbClr val="000000">
                      <a:alpha val="43137"/>
                    </a:srgbClr>
                  </a:outerShdw>
                </a:effectLst>
              </a:rPr>
              <a:t>3</a:t>
            </a:r>
            <a:endParaRPr lang="ja-JP" altLang="en-US" sz="2800" dirty="0"/>
          </a:p>
        </p:txBody>
      </p:sp>
      <p:sp>
        <p:nvSpPr>
          <p:cNvPr id="38" name="テキスト ボックス 37"/>
          <p:cNvSpPr txBox="1"/>
          <p:nvPr/>
        </p:nvSpPr>
        <p:spPr>
          <a:xfrm>
            <a:off x="6472080" y="428374"/>
            <a:ext cx="1013419" cy="461665"/>
          </a:xfrm>
          <a:prstGeom prst="rect">
            <a:avLst/>
          </a:prstGeom>
          <a:noFill/>
        </p:spPr>
        <p:txBody>
          <a:bodyPr wrap="none" rtlCol="0">
            <a:spAutoFit/>
          </a:bodyPr>
          <a:lstStyle/>
          <a:p>
            <a:r>
              <a:rPr kumimoji="1" lang="en-US" altLang="ja-JP" sz="2400" b="1" dirty="0" smtClean="0"/>
              <a:t>HbA1c</a:t>
            </a:r>
            <a:endParaRPr kumimoji="1" lang="ja-JP" altLang="en-US" sz="2400" b="1" dirty="0"/>
          </a:p>
        </p:txBody>
      </p:sp>
      <p:sp>
        <p:nvSpPr>
          <p:cNvPr id="39" name="テキスト ボックス 38"/>
          <p:cNvSpPr txBox="1"/>
          <p:nvPr/>
        </p:nvSpPr>
        <p:spPr>
          <a:xfrm>
            <a:off x="4751681" y="980728"/>
            <a:ext cx="492443" cy="276999"/>
          </a:xfrm>
          <a:prstGeom prst="rect">
            <a:avLst/>
          </a:prstGeom>
          <a:noFill/>
        </p:spPr>
        <p:txBody>
          <a:bodyPr wrap="none" rtlCol="0">
            <a:spAutoFit/>
          </a:bodyPr>
          <a:lstStyle/>
          <a:p>
            <a:r>
              <a:rPr kumimoji="1" lang="ja-JP" altLang="en-US" sz="1200" b="1" dirty="0" smtClean="0"/>
              <a:t>（％）</a:t>
            </a:r>
            <a:endParaRPr kumimoji="1" lang="ja-JP" altLang="en-US" sz="1200" b="1" dirty="0"/>
          </a:p>
        </p:txBody>
      </p:sp>
      <p:sp>
        <p:nvSpPr>
          <p:cNvPr id="29" name="テキスト ボックス 28"/>
          <p:cNvSpPr txBox="1"/>
          <p:nvPr/>
        </p:nvSpPr>
        <p:spPr>
          <a:xfrm>
            <a:off x="2078726" y="3173485"/>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0" name="テキスト ボックス 29"/>
          <p:cNvSpPr txBox="1"/>
          <p:nvPr/>
        </p:nvSpPr>
        <p:spPr>
          <a:xfrm>
            <a:off x="3382503" y="3156744"/>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47" name="テキスト ボックス 46"/>
          <p:cNvSpPr txBox="1"/>
          <p:nvPr/>
        </p:nvSpPr>
        <p:spPr>
          <a:xfrm>
            <a:off x="6204154" y="316959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7179605" y="316959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aphicFrame>
        <p:nvGraphicFramePr>
          <p:cNvPr id="27" name="グラフ 26"/>
          <p:cNvGraphicFramePr>
            <a:graphicFrameLocks/>
          </p:cNvGraphicFramePr>
          <p:nvPr>
            <p:extLst>
              <p:ext uri="{D42A27DB-BD31-4B8C-83A1-F6EECF244321}">
                <p14:modId xmlns:p14="http://schemas.microsoft.com/office/powerpoint/2010/main" val="3084227520"/>
              </p:ext>
            </p:extLst>
          </p:nvPr>
        </p:nvGraphicFramePr>
        <p:xfrm>
          <a:off x="1117008" y="3761542"/>
          <a:ext cx="3663318"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5" name="正方形/長方形 24"/>
          <p:cNvSpPr/>
          <p:nvPr/>
        </p:nvSpPr>
        <p:spPr>
          <a:xfrm>
            <a:off x="7485499" y="4646441"/>
            <a:ext cx="417102" cy="369332"/>
          </a:xfrm>
          <a:prstGeom prst="rect">
            <a:avLst/>
          </a:prstGeom>
        </p:spPr>
        <p:txBody>
          <a:bodyPr wrap="none">
            <a:spAutoFit/>
          </a:bodyPr>
          <a:lstStyle/>
          <a:p>
            <a:r>
              <a:rPr lang="en-US" altLang="ja-JP" b="1" dirty="0"/>
              <a:t>※</a:t>
            </a:r>
            <a:endParaRPr lang="ja-JP" altLang="en-US" dirty="0"/>
          </a:p>
        </p:txBody>
      </p:sp>
      <p:sp>
        <p:nvSpPr>
          <p:cNvPr id="34" name="テキスト ボックス 33"/>
          <p:cNvSpPr txBox="1"/>
          <p:nvPr/>
        </p:nvSpPr>
        <p:spPr>
          <a:xfrm>
            <a:off x="2074087" y="6309320"/>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5" name="テキスト ボックス 34"/>
          <p:cNvSpPr txBox="1"/>
          <p:nvPr/>
        </p:nvSpPr>
        <p:spPr>
          <a:xfrm>
            <a:off x="3225387" y="6309320"/>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36" name="テキスト ボックス 35"/>
          <p:cNvSpPr txBox="1"/>
          <p:nvPr/>
        </p:nvSpPr>
        <p:spPr>
          <a:xfrm>
            <a:off x="6029330" y="6285851"/>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37" name="テキスト ボックス 36"/>
          <p:cNvSpPr txBox="1"/>
          <p:nvPr/>
        </p:nvSpPr>
        <p:spPr>
          <a:xfrm>
            <a:off x="7203518" y="6288840"/>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nvGrpSpPr>
          <p:cNvPr id="33" name="グループ化 32"/>
          <p:cNvGrpSpPr/>
          <p:nvPr/>
        </p:nvGrpSpPr>
        <p:grpSpPr>
          <a:xfrm>
            <a:off x="114904" y="6010438"/>
            <a:ext cx="969624" cy="612898"/>
            <a:chOff x="66304" y="6112784"/>
            <a:chExt cx="969624" cy="612898"/>
          </a:xfrm>
        </p:grpSpPr>
        <p:sp>
          <p:nvSpPr>
            <p:cNvPr id="40" name="テキスト ボックス 39"/>
            <p:cNvSpPr txBox="1"/>
            <p:nvPr/>
          </p:nvSpPr>
          <p:spPr>
            <a:xfrm>
              <a:off x="339527" y="6448683"/>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42" name="正方形/長方形 41"/>
            <p:cNvSpPr/>
            <p:nvPr/>
          </p:nvSpPr>
          <p:spPr>
            <a:xfrm>
              <a:off x="70934" y="6448682"/>
              <a:ext cx="338554" cy="276999"/>
            </a:xfrm>
            <a:prstGeom prst="rect">
              <a:avLst/>
            </a:prstGeom>
          </p:spPr>
          <p:txBody>
            <a:bodyPr wrap="none">
              <a:spAutoFit/>
            </a:bodyPr>
            <a:lstStyle/>
            <a:p>
              <a:r>
                <a:rPr lang="en-US" altLang="ja-JP" sz="1200" b="1" dirty="0"/>
                <a:t>※</a:t>
              </a:r>
              <a:endParaRPr lang="ja-JP" altLang="en-US" sz="1200" b="1" dirty="0"/>
            </a:p>
          </p:txBody>
        </p:sp>
        <p:sp>
          <p:nvSpPr>
            <p:cNvPr id="43" name="正方形/長方形 42"/>
            <p:cNvSpPr/>
            <p:nvPr/>
          </p:nvSpPr>
          <p:spPr>
            <a:xfrm>
              <a:off x="66304" y="6112784"/>
              <a:ext cx="969624" cy="276999"/>
            </a:xfrm>
            <a:prstGeom prst="rect">
              <a:avLst/>
            </a:prstGeom>
          </p:spPr>
          <p:txBody>
            <a:bodyPr wrap="none">
              <a:spAutoFit/>
            </a:bodyPr>
            <a:lstStyle/>
            <a:p>
              <a:r>
                <a:rPr lang="en-US" altLang="ja-JP" sz="1200" b="1" dirty="0"/>
                <a:t>paired t-test</a:t>
              </a:r>
              <a:endParaRPr lang="ja-JP" altLang="en-US" sz="1200" b="1" dirty="0"/>
            </a:p>
          </p:txBody>
        </p:sp>
      </p:grpSp>
    </p:spTree>
    <p:extLst>
      <p:ext uri="{BB962C8B-B14F-4D97-AF65-F5344CB8AC3E}">
        <p14:creationId xmlns:p14="http://schemas.microsoft.com/office/powerpoint/2010/main" val="53882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lang="ja-JP" altLang="en-US" sz="3600" b="1" dirty="0">
                <a:solidFill>
                  <a:srgbClr val="FF0000"/>
                </a:solidFill>
                <a:effectLst>
                  <a:outerShdw blurRad="38100" dist="38100" dir="2700000" algn="tl">
                    <a:srgbClr val="000000">
                      <a:alpha val="43137"/>
                    </a:srgbClr>
                  </a:outerShdw>
                </a:effectLst>
              </a:rPr>
              <a:t>まとめ</a:t>
            </a:r>
            <a:endParaRPr kumimoji="1" lang="ja-JP" altLang="en-US" sz="3600" dirty="0"/>
          </a:p>
        </p:txBody>
      </p:sp>
      <p:sp>
        <p:nvSpPr>
          <p:cNvPr id="3" name="正方形/長方形 2"/>
          <p:cNvSpPr/>
          <p:nvPr/>
        </p:nvSpPr>
        <p:spPr>
          <a:xfrm>
            <a:off x="318864" y="980728"/>
            <a:ext cx="8717632" cy="5632311"/>
          </a:xfrm>
          <a:prstGeom prst="rect">
            <a:avLst/>
          </a:prstGeom>
        </p:spPr>
        <p:txBody>
          <a:bodyPr wrap="square">
            <a:spAutoFit/>
          </a:bodyPr>
          <a:lstStyle/>
          <a:p>
            <a:r>
              <a:rPr lang="ja-JP" altLang="ja-JP" sz="2400" dirty="0"/>
              <a:t>【結果】</a:t>
            </a:r>
            <a:r>
              <a:rPr lang="en-US" altLang="ja-JP" sz="2400" dirty="0"/>
              <a:t>SGLT-2</a:t>
            </a:r>
            <a:r>
              <a:rPr lang="ja-JP" altLang="ja-JP" sz="2400" dirty="0"/>
              <a:t>阻害</a:t>
            </a:r>
            <a:r>
              <a:rPr lang="ja-JP" altLang="ja-JP" sz="2400" dirty="0" smtClean="0"/>
              <a:t>薬投与後、</a:t>
            </a:r>
            <a:endParaRPr lang="en-US" altLang="ja-JP" sz="2400" dirty="0" smtClean="0"/>
          </a:p>
          <a:p>
            <a:r>
              <a:rPr lang="en-US" altLang="ja-JP" sz="2400" dirty="0" smtClean="0"/>
              <a:t>HbA1c</a:t>
            </a:r>
            <a:r>
              <a:rPr lang="ja-JP" altLang="ja-JP" sz="2400" dirty="0" smtClean="0"/>
              <a:t>は</a:t>
            </a:r>
            <a:r>
              <a:rPr lang="en-US" altLang="ja-JP" sz="2400" dirty="0" smtClean="0"/>
              <a:t>0.49</a:t>
            </a:r>
            <a:r>
              <a:rPr lang="ja-JP" altLang="ja-JP" sz="2400" dirty="0"/>
              <a:t>±</a:t>
            </a:r>
            <a:r>
              <a:rPr lang="en-US" altLang="ja-JP" sz="2400" dirty="0"/>
              <a:t>0.61</a:t>
            </a:r>
            <a:r>
              <a:rPr lang="ja-JP" altLang="ja-JP" sz="2400" dirty="0"/>
              <a:t>％の有意に低下を認め（</a:t>
            </a:r>
            <a:r>
              <a:rPr lang="en-US" altLang="ja-JP" sz="2400" dirty="0"/>
              <a:t>P=0.03</a:t>
            </a:r>
            <a:r>
              <a:rPr lang="ja-JP" altLang="ja-JP" sz="2400" dirty="0"/>
              <a:t>）</a:t>
            </a:r>
            <a:r>
              <a:rPr lang="ja-JP" altLang="ja-JP" sz="2400" dirty="0" smtClean="0"/>
              <a:t>、</a:t>
            </a:r>
            <a:endParaRPr lang="en-US" altLang="ja-JP" sz="2400" dirty="0" smtClean="0"/>
          </a:p>
          <a:p>
            <a:r>
              <a:rPr lang="ja-JP" altLang="ja-JP" sz="2400" dirty="0" smtClean="0"/>
              <a:t>血圧は収縮期血圧</a:t>
            </a:r>
            <a:r>
              <a:rPr lang="ja-JP" altLang="en-US" sz="2400" dirty="0" smtClean="0"/>
              <a:t>が</a:t>
            </a:r>
            <a:r>
              <a:rPr lang="en-US" altLang="ja-JP" sz="2400" dirty="0" smtClean="0"/>
              <a:t>13</a:t>
            </a:r>
            <a:r>
              <a:rPr lang="ja-JP" altLang="ja-JP" sz="2400" dirty="0"/>
              <a:t>±</a:t>
            </a:r>
            <a:r>
              <a:rPr lang="en-US" altLang="ja-JP" sz="2400" dirty="0"/>
              <a:t>12mmHg</a:t>
            </a:r>
            <a:r>
              <a:rPr lang="ja-JP" altLang="ja-JP" sz="2400" dirty="0"/>
              <a:t>有意に低下した（</a:t>
            </a:r>
            <a:r>
              <a:rPr lang="en-US" altLang="ja-JP" sz="2400" dirty="0"/>
              <a:t>P=0.005</a:t>
            </a:r>
            <a:r>
              <a:rPr lang="ja-JP" altLang="ja-JP" sz="2400" dirty="0"/>
              <a:t>）</a:t>
            </a:r>
            <a:r>
              <a:rPr lang="ja-JP" altLang="ja-JP" sz="2400" dirty="0" smtClean="0"/>
              <a:t>。</a:t>
            </a:r>
            <a:endParaRPr lang="en-US" altLang="ja-JP" sz="2400" dirty="0" smtClean="0"/>
          </a:p>
          <a:p>
            <a:r>
              <a:rPr lang="en-US" altLang="ja-JP" sz="2400" dirty="0" smtClean="0"/>
              <a:t>AVI</a:t>
            </a:r>
            <a:r>
              <a:rPr lang="ja-JP" altLang="ja-JP" sz="2400" dirty="0"/>
              <a:t>と</a:t>
            </a:r>
            <a:r>
              <a:rPr lang="en-US" altLang="ja-JP" sz="2400" dirty="0"/>
              <a:t>API</a:t>
            </a:r>
            <a:r>
              <a:rPr lang="ja-JP" altLang="ja-JP" sz="2400" dirty="0"/>
              <a:t>に関しては、</a:t>
            </a:r>
            <a:r>
              <a:rPr lang="en-US" altLang="ja-JP" sz="2400" dirty="0"/>
              <a:t>AVI</a:t>
            </a:r>
            <a:r>
              <a:rPr lang="ja-JP" altLang="ja-JP" sz="2400" dirty="0"/>
              <a:t>（</a:t>
            </a:r>
            <a:r>
              <a:rPr lang="en-US" altLang="ja-JP" sz="2400" dirty="0" smtClean="0"/>
              <a:t>22.8</a:t>
            </a:r>
            <a:r>
              <a:rPr lang="ja-JP" altLang="ja-JP" sz="2400" dirty="0" smtClean="0"/>
              <a:t>±</a:t>
            </a:r>
            <a:r>
              <a:rPr lang="en-US" altLang="ja-JP" sz="2400" dirty="0"/>
              <a:t>7.6</a:t>
            </a:r>
            <a:r>
              <a:rPr lang="ja-JP" altLang="ja-JP" sz="2400" dirty="0"/>
              <a:t>から</a:t>
            </a:r>
            <a:r>
              <a:rPr lang="en-US" altLang="ja-JP" sz="2400" dirty="0" smtClean="0"/>
              <a:t>19.4</a:t>
            </a:r>
            <a:r>
              <a:rPr lang="ja-JP" altLang="ja-JP" sz="2400" dirty="0" smtClean="0"/>
              <a:t>±</a:t>
            </a:r>
            <a:r>
              <a:rPr lang="en-US" altLang="ja-JP" sz="2400" dirty="0"/>
              <a:t>6.9</a:t>
            </a:r>
            <a:r>
              <a:rPr lang="ja-JP" altLang="ja-JP" sz="2400" dirty="0"/>
              <a:t>）と</a:t>
            </a:r>
            <a:r>
              <a:rPr lang="en-US" altLang="ja-JP" sz="2400" dirty="0"/>
              <a:t>API</a:t>
            </a:r>
            <a:r>
              <a:rPr lang="ja-JP" altLang="ja-JP" sz="2400" dirty="0"/>
              <a:t>（</a:t>
            </a:r>
            <a:r>
              <a:rPr lang="en-US" altLang="ja-JP" sz="2400" dirty="0"/>
              <a:t>37.6</a:t>
            </a:r>
            <a:r>
              <a:rPr lang="ja-JP" altLang="ja-JP" sz="2400" dirty="0"/>
              <a:t>±</a:t>
            </a:r>
            <a:r>
              <a:rPr lang="en-US" altLang="ja-JP" sz="2400" dirty="0"/>
              <a:t>13</a:t>
            </a:r>
            <a:r>
              <a:rPr lang="ja-JP" altLang="ja-JP" sz="2400" dirty="0"/>
              <a:t>から</a:t>
            </a:r>
            <a:r>
              <a:rPr lang="en-US" altLang="ja-JP" sz="2400" dirty="0" smtClean="0"/>
              <a:t>28.5</a:t>
            </a:r>
            <a:r>
              <a:rPr lang="ja-JP" altLang="ja-JP" sz="2400" dirty="0" smtClean="0"/>
              <a:t>±</a:t>
            </a:r>
            <a:r>
              <a:rPr lang="en-US" altLang="ja-JP" sz="2400" dirty="0"/>
              <a:t>7.1</a:t>
            </a:r>
            <a:r>
              <a:rPr lang="ja-JP" altLang="ja-JP" sz="2400" dirty="0"/>
              <a:t>）と共に有意な改善を認めた</a:t>
            </a:r>
            <a:r>
              <a:rPr lang="en-US" altLang="ja-JP" sz="2400" dirty="0"/>
              <a:t>(P=0.0001,P=0.013)</a:t>
            </a:r>
            <a:r>
              <a:rPr lang="ja-JP" altLang="ja-JP" sz="2400" dirty="0" err="1" smtClean="0"/>
              <a:t>。</a:t>
            </a:r>
            <a:endParaRPr lang="en-US" altLang="ja-JP" sz="2400" dirty="0" smtClean="0"/>
          </a:p>
          <a:p>
            <a:endParaRPr lang="en-US" altLang="ja-JP" sz="2400" dirty="0" smtClean="0"/>
          </a:p>
          <a:p>
            <a:r>
              <a:rPr lang="ja-JP" altLang="ja-JP" sz="2400" dirty="0" smtClean="0"/>
              <a:t>エンパグリフロジン</a:t>
            </a:r>
            <a:r>
              <a:rPr lang="ja-JP" altLang="ja-JP" sz="2400" dirty="0"/>
              <a:t>投与群では</a:t>
            </a:r>
            <a:r>
              <a:rPr lang="ja-JP" altLang="ja-JP" sz="2400" dirty="0" smtClean="0"/>
              <a:t>血糖・血圧は</a:t>
            </a:r>
            <a:r>
              <a:rPr lang="ja-JP" altLang="ja-JP" sz="2400" dirty="0"/>
              <a:t>ともに低下したが、有意差は認めなかった。</a:t>
            </a:r>
            <a:r>
              <a:rPr lang="en-US" altLang="ja-JP" sz="2400" dirty="0"/>
              <a:t>AVI</a:t>
            </a:r>
            <a:r>
              <a:rPr lang="ja-JP" altLang="ja-JP" sz="2400" dirty="0"/>
              <a:t>と</a:t>
            </a:r>
            <a:r>
              <a:rPr lang="en-US" altLang="ja-JP" sz="2400" dirty="0"/>
              <a:t>API</a:t>
            </a:r>
            <a:r>
              <a:rPr lang="ja-JP" altLang="ja-JP" sz="2400" dirty="0"/>
              <a:t>に関しては、</a:t>
            </a:r>
            <a:r>
              <a:rPr lang="en-US" altLang="ja-JP" sz="2400" dirty="0"/>
              <a:t>AVI</a:t>
            </a:r>
            <a:r>
              <a:rPr lang="ja-JP" altLang="ja-JP" sz="2400" dirty="0"/>
              <a:t>（</a:t>
            </a:r>
            <a:r>
              <a:rPr lang="en-US" altLang="ja-JP" sz="2400" dirty="0" smtClean="0"/>
              <a:t>20.4</a:t>
            </a:r>
            <a:r>
              <a:rPr lang="ja-JP" altLang="ja-JP" sz="2400" dirty="0" smtClean="0"/>
              <a:t>±</a:t>
            </a:r>
            <a:r>
              <a:rPr lang="en-US" altLang="ja-JP" sz="2400" dirty="0"/>
              <a:t>5.5</a:t>
            </a:r>
            <a:r>
              <a:rPr lang="ja-JP" altLang="ja-JP" sz="2400" dirty="0"/>
              <a:t>から</a:t>
            </a:r>
            <a:r>
              <a:rPr lang="en-US" altLang="ja-JP" sz="2400" dirty="0" smtClean="0"/>
              <a:t>16.4</a:t>
            </a:r>
            <a:r>
              <a:rPr lang="ja-JP" altLang="ja-JP" sz="2400" dirty="0" smtClean="0"/>
              <a:t>±</a:t>
            </a:r>
            <a:r>
              <a:rPr lang="en-US" altLang="ja-JP" sz="2400" dirty="0"/>
              <a:t>4</a:t>
            </a:r>
            <a:r>
              <a:rPr lang="ja-JP" altLang="ja-JP" sz="2400" dirty="0"/>
              <a:t>）は有意な改善を認めたが</a:t>
            </a:r>
            <a:r>
              <a:rPr lang="en-US" altLang="ja-JP" sz="2400" dirty="0"/>
              <a:t>(P=0.004)</a:t>
            </a:r>
            <a:r>
              <a:rPr lang="ja-JP" altLang="ja-JP" sz="2400" dirty="0" err="1"/>
              <a:t>、</a:t>
            </a:r>
            <a:r>
              <a:rPr lang="en-US" altLang="ja-JP" sz="2400" dirty="0"/>
              <a:t>API</a:t>
            </a:r>
            <a:r>
              <a:rPr lang="ja-JP" altLang="ja-JP" sz="2400" dirty="0"/>
              <a:t>（</a:t>
            </a:r>
            <a:r>
              <a:rPr lang="en-US" altLang="ja-JP" sz="2400" dirty="0" smtClean="0"/>
              <a:t>30.0</a:t>
            </a:r>
            <a:r>
              <a:rPr lang="ja-JP" altLang="ja-JP" sz="2400" dirty="0" smtClean="0"/>
              <a:t>±</a:t>
            </a:r>
            <a:r>
              <a:rPr lang="en-US" altLang="ja-JP" sz="2400" dirty="0"/>
              <a:t>5.7</a:t>
            </a:r>
            <a:r>
              <a:rPr lang="ja-JP" altLang="ja-JP" sz="2400" dirty="0"/>
              <a:t>から</a:t>
            </a:r>
            <a:r>
              <a:rPr lang="en-US" altLang="ja-JP" sz="2400" dirty="0" smtClean="0"/>
              <a:t>25.6</a:t>
            </a:r>
            <a:r>
              <a:rPr lang="ja-JP" altLang="ja-JP" sz="2400" dirty="0" smtClean="0"/>
              <a:t>±</a:t>
            </a:r>
            <a:r>
              <a:rPr lang="en-US" altLang="ja-JP" sz="2400" dirty="0"/>
              <a:t>5.0</a:t>
            </a:r>
            <a:r>
              <a:rPr lang="ja-JP" altLang="ja-JP" sz="2400" dirty="0"/>
              <a:t>）は低下傾向であったが有意差は認めなかった</a:t>
            </a:r>
            <a:r>
              <a:rPr lang="ja-JP" altLang="ja-JP" sz="2400" dirty="0" smtClean="0"/>
              <a:t>。</a:t>
            </a:r>
            <a:endParaRPr lang="en-US" altLang="ja-JP" sz="2400" dirty="0" smtClean="0"/>
          </a:p>
          <a:p>
            <a:endParaRPr lang="en-US" altLang="ja-JP" sz="2400" dirty="0" smtClean="0"/>
          </a:p>
          <a:p>
            <a:r>
              <a:rPr lang="ja-JP" altLang="ja-JP" sz="2400" dirty="0" smtClean="0"/>
              <a:t>ダパグリフロジン</a:t>
            </a:r>
            <a:r>
              <a:rPr lang="ja-JP" altLang="ja-JP" sz="2400" dirty="0"/>
              <a:t>投与群でも</a:t>
            </a:r>
            <a:r>
              <a:rPr lang="ja-JP" altLang="ja-JP" sz="2400" dirty="0" smtClean="0"/>
              <a:t>血糖・血圧に</a:t>
            </a:r>
            <a:r>
              <a:rPr lang="ja-JP" altLang="ja-JP" sz="2400" dirty="0"/>
              <a:t>関してはともに低下したが、有意差は認めなかった。</a:t>
            </a:r>
            <a:r>
              <a:rPr lang="en-US" altLang="ja-JP" sz="2400" dirty="0"/>
              <a:t>AVI</a:t>
            </a:r>
            <a:r>
              <a:rPr lang="ja-JP" altLang="ja-JP" sz="2400" dirty="0"/>
              <a:t>と</a:t>
            </a:r>
            <a:r>
              <a:rPr lang="en-US" altLang="ja-JP" sz="2400" dirty="0"/>
              <a:t>API</a:t>
            </a:r>
            <a:r>
              <a:rPr lang="ja-JP" altLang="ja-JP" sz="2400" dirty="0"/>
              <a:t>に関しては、</a:t>
            </a:r>
            <a:r>
              <a:rPr lang="en-US" altLang="ja-JP" sz="2400" dirty="0"/>
              <a:t>AVI</a:t>
            </a:r>
            <a:r>
              <a:rPr lang="ja-JP" altLang="ja-JP" sz="2400" dirty="0"/>
              <a:t>（</a:t>
            </a:r>
            <a:r>
              <a:rPr lang="en-US" altLang="ja-JP" sz="2400" dirty="0" smtClean="0"/>
              <a:t>25.2</a:t>
            </a:r>
            <a:r>
              <a:rPr lang="ja-JP" altLang="ja-JP" sz="2400" dirty="0" smtClean="0"/>
              <a:t>±</a:t>
            </a:r>
            <a:r>
              <a:rPr lang="en-US" altLang="ja-JP" sz="2400" dirty="0"/>
              <a:t>9.3</a:t>
            </a:r>
            <a:r>
              <a:rPr lang="ja-JP" altLang="ja-JP" sz="2400" dirty="0"/>
              <a:t>から</a:t>
            </a:r>
            <a:r>
              <a:rPr lang="en-US" altLang="ja-JP" sz="2400" dirty="0" smtClean="0"/>
              <a:t>22.4</a:t>
            </a:r>
            <a:r>
              <a:rPr lang="ja-JP" altLang="ja-JP" sz="2400" dirty="0" smtClean="0"/>
              <a:t>±</a:t>
            </a:r>
            <a:r>
              <a:rPr lang="en-US" altLang="ja-JP" sz="2400" dirty="0"/>
              <a:t>8.2</a:t>
            </a:r>
            <a:r>
              <a:rPr lang="ja-JP" altLang="ja-JP" sz="2400" dirty="0"/>
              <a:t>）と</a:t>
            </a:r>
            <a:r>
              <a:rPr lang="en-US" altLang="ja-JP" sz="2400" dirty="0"/>
              <a:t>API</a:t>
            </a:r>
            <a:r>
              <a:rPr lang="ja-JP" altLang="ja-JP" sz="2400" dirty="0"/>
              <a:t>（</a:t>
            </a:r>
            <a:r>
              <a:rPr lang="en-US" altLang="ja-JP" sz="2400" dirty="0" smtClean="0"/>
              <a:t>45.2</a:t>
            </a:r>
            <a:r>
              <a:rPr lang="ja-JP" altLang="ja-JP" sz="2400" dirty="0" smtClean="0"/>
              <a:t>±</a:t>
            </a:r>
            <a:r>
              <a:rPr lang="en-US" altLang="ja-JP" sz="2400" dirty="0"/>
              <a:t>15</a:t>
            </a:r>
            <a:r>
              <a:rPr lang="ja-JP" altLang="ja-JP" sz="2400" dirty="0"/>
              <a:t>から</a:t>
            </a:r>
            <a:r>
              <a:rPr lang="en-US" altLang="ja-JP" sz="2400" dirty="0" smtClean="0"/>
              <a:t>31.4</a:t>
            </a:r>
            <a:r>
              <a:rPr lang="ja-JP" altLang="ja-JP" sz="2400" dirty="0" smtClean="0"/>
              <a:t>±</a:t>
            </a:r>
            <a:r>
              <a:rPr lang="en-US" altLang="ja-JP" sz="2400" dirty="0"/>
              <a:t>8.2</a:t>
            </a:r>
            <a:r>
              <a:rPr lang="ja-JP" altLang="ja-JP" sz="2400" dirty="0"/>
              <a:t>）と共に有意な改善を認めた</a:t>
            </a:r>
            <a:r>
              <a:rPr lang="en-US" altLang="ja-JP" sz="2400" dirty="0"/>
              <a:t>(P=0.02,P=0.04)</a:t>
            </a:r>
            <a:r>
              <a:rPr lang="ja-JP" altLang="ja-JP" sz="2400" dirty="0" err="1"/>
              <a:t>。</a:t>
            </a:r>
            <a:endParaRPr lang="ja-JP" altLang="ja-JP" sz="2400" dirty="0"/>
          </a:p>
        </p:txBody>
      </p:sp>
    </p:spTree>
    <p:extLst>
      <p:ext uri="{BB962C8B-B14F-4D97-AF65-F5344CB8AC3E}">
        <p14:creationId xmlns:p14="http://schemas.microsoft.com/office/powerpoint/2010/main" val="85753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8481"/>
            <a:ext cx="8229600" cy="1143000"/>
          </a:xfrm>
        </p:spPr>
        <p:txBody>
          <a:bodyPr>
            <a:normAutofit/>
          </a:bodyPr>
          <a:lstStyle/>
          <a:p>
            <a:r>
              <a:rPr lang="ja-JP" altLang="en-US" sz="3600" b="1" dirty="0">
                <a:solidFill>
                  <a:srgbClr val="FF0000"/>
                </a:solidFill>
                <a:effectLst>
                  <a:outerShdw blurRad="38100" dist="38100" dir="2700000" algn="tl">
                    <a:srgbClr val="000000">
                      <a:alpha val="43137"/>
                    </a:srgbClr>
                  </a:outerShdw>
                </a:effectLst>
              </a:rPr>
              <a:t>結語</a:t>
            </a:r>
            <a:endParaRPr kumimoji="1" lang="ja-JP" altLang="en-US" sz="3600" b="1" dirty="0">
              <a:solidFill>
                <a:srgbClr val="FF0000"/>
              </a:solidFill>
              <a:effectLst>
                <a:outerShdw blurRad="38100" dist="38100" dir="2700000" algn="tl">
                  <a:srgbClr val="000000">
                    <a:alpha val="43137"/>
                  </a:srgbClr>
                </a:outerShdw>
              </a:effectLst>
            </a:endParaRPr>
          </a:p>
        </p:txBody>
      </p:sp>
      <p:sp>
        <p:nvSpPr>
          <p:cNvPr id="3" name="正方形/長方形 2"/>
          <p:cNvSpPr/>
          <p:nvPr/>
        </p:nvSpPr>
        <p:spPr>
          <a:xfrm>
            <a:off x="72008" y="1268760"/>
            <a:ext cx="8999984" cy="5078313"/>
          </a:xfrm>
          <a:prstGeom prst="rect">
            <a:avLst/>
          </a:prstGeom>
        </p:spPr>
        <p:txBody>
          <a:bodyPr wrap="square">
            <a:spAutoFit/>
          </a:bodyPr>
          <a:lstStyle/>
          <a:p>
            <a:r>
              <a:rPr lang="en-US" altLang="ja-JP" sz="3600" dirty="0">
                <a:latin typeface="+mn-ea"/>
              </a:rPr>
              <a:t>SGLT-2</a:t>
            </a:r>
            <a:r>
              <a:rPr lang="ja-JP" altLang="ja-JP" sz="3600" dirty="0">
                <a:latin typeface="+mn-ea"/>
              </a:rPr>
              <a:t>阻害薬投与後に動脈硬化の指標である</a:t>
            </a:r>
            <a:r>
              <a:rPr lang="en-US" altLang="ja-JP" sz="3600" dirty="0">
                <a:latin typeface="+mn-ea"/>
              </a:rPr>
              <a:t>AVI</a:t>
            </a:r>
            <a:r>
              <a:rPr lang="ja-JP" altLang="ja-JP" sz="3600" dirty="0">
                <a:latin typeface="+mn-ea"/>
              </a:rPr>
              <a:t>と</a:t>
            </a:r>
            <a:r>
              <a:rPr lang="en-US" altLang="ja-JP" sz="3600" dirty="0">
                <a:latin typeface="+mn-ea"/>
              </a:rPr>
              <a:t>API</a:t>
            </a:r>
            <a:r>
              <a:rPr lang="ja-JP" altLang="ja-JP" sz="3600" dirty="0">
                <a:latin typeface="+mn-ea"/>
              </a:rPr>
              <a:t>の両方が有意に改善し、動脈硬化性疾患の予防につながることが示唆された</a:t>
            </a:r>
            <a:r>
              <a:rPr lang="ja-JP" altLang="ja-JP" sz="3600" dirty="0" smtClean="0">
                <a:latin typeface="+mn-ea"/>
              </a:rPr>
              <a:t>。</a:t>
            </a:r>
            <a:endParaRPr lang="en-US" altLang="ja-JP" sz="3600" dirty="0" smtClean="0">
              <a:latin typeface="+mn-ea"/>
            </a:endParaRPr>
          </a:p>
          <a:p>
            <a:endParaRPr lang="en-US" altLang="ja-JP" sz="3600" dirty="0" smtClean="0">
              <a:latin typeface="+mn-ea"/>
            </a:endParaRPr>
          </a:p>
          <a:p>
            <a:r>
              <a:rPr lang="ja-JP" altLang="ja-JP" sz="3600" dirty="0" smtClean="0">
                <a:latin typeface="+mn-ea"/>
              </a:rPr>
              <a:t>また</a:t>
            </a:r>
            <a:r>
              <a:rPr lang="en-US" altLang="ja-JP" sz="3600" dirty="0">
                <a:latin typeface="+mn-ea"/>
              </a:rPr>
              <a:t>SGLT-2</a:t>
            </a:r>
            <a:r>
              <a:rPr lang="ja-JP" altLang="ja-JP" sz="3600" dirty="0">
                <a:latin typeface="+mn-ea"/>
              </a:rPr>
              <a:t>阻害薬による血管に対する有益な効果は</a:t>
            </a:r>
            <a:r>
              <a:rPr lang="en-US" altLang="ja-JP" sz="3600" dirty="0">
                <a:latin typeface="+mn-ea"/>
              </a:rPr>
              <a:t>AVI</a:t>
            </a:r>
            <a:r>
              <a:rPr lang="ja-JP" altLang="ja-JP" sz="3600" dirty="0">
                <a:latin typeface="+mn-ea"/>
              </a:rPr>
              <a:t>と</a:t>
            </a:r>
            <a:r>
              <a:rPr lang="en-US" altLang="ja-JP" sz="3600" dirty="0">
                <a:latin typeface="+mn-ea"/>
              </a:rPr>
              <a:t>API</a:t>
            </a:r>
            <a:r>
              <a:rPr lang="ja-JP" altLang="ja-JP" sz="3600" dirty="0">
                <a:latin typeface="+mn-ea"/>
              </a:rPr>
              <a:t>の両方で同定された</a:t>
            </a:r>
            <a:r>
              <a:rPr lang="ja-JP" altLang="ja-JP" sz="3600" dirty="0" smtClean="0">
                <a:latin typeface="+mn-ea"/>
              </a:rPr>
              <a:t>。</a:t>
            </a:r>
            <a:endParaRPr lang="en-US" altLang="ja-JP" sz="3600" dirty="0" smtClean="0">
              <a:latin typeface="+mn-ea"/>
            </a:endParaRPr>
          </a:p>
          <a:p>
            <a:endParaRPr lang="en-US" altLang="ja-JP" sz="3600" dirty="0" smtClean="0">
              <a:latin typeface="+mn-ea"/>
            </a:endParaRPr>
          </a:p>
          <a:p>
            <a:r>
              <a:rPr lang="ja-JP" altLang="ja-JP" sz="3600" dirty="0" smtClean="0">
                <a:latin typeface="+mn-ea"/>
              </a:rPr>
              <a:t>さら</a:t>
            </a:r>
            <a:r>
              <a:rPr lang="ja-JP" altLang="ja-JP" sz="3600" dirty="0">
                <a:latin typeface="+mn-ea"/>
              </a:rPr>
              <a:t>なる</a:t>
            </a:r>
            <a:r>
              <a:rPr lang="en-US" altLang="ja-JP" sz="3600" dirty="0" err="1">
                <a:latin typeface="+mn-ea"/>
              </a:rPr>
              <a:t>Pasesa</a:t>
            </a:r>
            <a:r>
              <a:rPr lang="en-US" altLang="ja-JP" sz="3600" dirty="0">
                <a:latin typeface="+mn-ea"/>
              </a:rPr>
              <a:t>®</a:t>
            </a:r>
            <a:r>
              <a:rPr lang="ja-JP" altLang="ja-JP" sz="3600" dirty="0">
                <a:latin typeface="+mn-ea"/>
              </a:rPr>
              <a:t>モニターの有用性の検討が必要と考えられた。</a:t>
            </a:r>
          </a:p>
        </p:txBody>
      </p:sp>
    </p:spTree>
    <p:extLst>
      <p:ext uri="{BB962C8B-B14F-4D97-AF65-F5344CB8AC3E}">
        <p14:creationId xmlns:p14="http://schemas.microsoft.com/office/powerpoint/2010/main" val="193652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88640"/>
            <a:ext cx="9073008" cy="1569660"/>
          </a:xfrm>
          <a:prstGeom prst="rect">
            <a:avLst/>
          </a:prstGeom>
          <a:noFill/>
          <a:ln w="25400">
            <a:noFill/>
            <a:miter lim="800000"/>
            <a:headEnd/>
            <a:tailEnd/>
          </a:ln>
          <a:effectLst/>
        </p:spPr>
        <p:txBody>
          <a:bodyPr wrap="square">
            <a:spAutoFit/>
          </a:bodyPr>
          <a:lstStyle/>
          <a:p>
            <a:pPr algn="ctr"/>
            <a:r>
              <a:rPr lang="ja-JP" altLang="ja-JP" sz="3200" b="1" dirty="0">
                <a:solidFill>
                  <a:srgbClr val="FF0000"/>
                </a:solidFill>
                <a:effectLst>
                  <a:outerShdw blurRad="38100" dist="38100" dir="2700000" algn="tl">
                    <a:srgbClr val="000000">
                      <a:alpha val="43137"/>
                    </a:srgbClr>
                  </a:outerShdw>
                </a:effectLst>
              </a:rPr>
              <a:t>２型糖尿病患者における</a:t>
            </a:r>
            <a:r>
              <a:rPr lang="en-US" altLang="ja-JP" sz="3200" b="1" dirty="0">
                <a:solidFill>
                  <a:srgbClr val="FF0000"/>
                </a:solidFill>
                <a:effectLst>
                  <a:outerShdw blurRad="38100" dist="38100" dir="2700000" algn="tl">
                    <a:srgbClr val="000000">
                      <a:alpha val="43137"/>
                    </a:srgbClr>
                  </a:outerShdw>
                </a:effectLst>
              </a:rPr>
              <a:t>SGLT-2</a:t>
            </a:r>
            <a:r>
              <a:rPr lang="ja-JP" altLang="ja-JP" sz="3200" b="1" dirty="0">
                <a:solidFill>
                  <a:srgbClr val="FF0000"/>
                </a:solidFill>
                <a:effectLst>
                  <a:outerShdw blurRad="38100" dist="38100" dir="2700000" algn="tl">
                    <a:srgbClr val="000000">
                      <a:alpha val="43137"/>
                    </a:srgbClr>
                  </a:outerShdw>
                </a:effectLst>
              </a:rPr>
              <a:t>阻害薬投与前後の臨床管理指標</a:t>
            </a:r>
            <a:r>
              <a:rPr lang="ja-JP" altLang="ja-JP" sz="3200" b="1" dirty="0" smtClean="0">
                <a:solidFill>
                  <a:srgbClr val="FF0000"/>
                </a:solidFill>
                <a:effectLst>
                  <a:outerShdw blurRad="38100" dist="38100" dir="2700000" algn="tl">
                    <a:srgbClr val="000000">
                      <a:alpha val="43137"/>
                    </a:srgbClr>
                  </a:outerShdw>
                </a:effectLst>
              </a:rPr>
              <a:t>と医用</a:t>
            </a:r>
            <a:r>
              <a:rPr lang="ja-JP" altLang="ja-JP" sz="3200" b="1" dirty="0">
                <a:solidFill>
                  <a:srgbClr val="FF0000"/>
                </a:solidFill>
                <a:effectLst>
                  <a:outerShdw blurRad="38100" dist="38100" dir="2700000" algn="tl">
                    <a:srgbClr val="000000">
                      <a:alpha val="43137"/>
                    </a:srgbClr>
                  </a:outerShdw>
                </a:effectLst>
              </a:rPr>
              <a:t>電子血圧計</a:t>
            </a:r>
            <a:r>
              <a:rPr lang="en-US" altLang="ja-JP" sz="3200" b="1" dirty="0" err="1">
                <a:solidFill>
                  <a:srgbClr val="FF0000"/>
                </a:solidFill>
                <a:effectLst>
                  <a:outerShdw blurRad="38100" dist="38100" dir="2700000" algn="tl">
                    <a:srgbClr val="000000">
                      <a:alpha val="43137"/>
                    </a:srgbClr>
                  </a:outerShdw>
                </a:effectLst>
              </a:rPr>
              <a:t>Pasesa</a:t>
            </a:r>
            <a:r>
              <a:rPr lang="en-US" altLang="ja-JP" sz="3200" b="1" dirty="0">
                <a:solidFill>
                  <a:srgbClr val="FF0000"/>
                </a:solidFill>
                <a:effectLst>
                  <a:outerShdw blurRad="38100" dist="38100" dir="2700000" algn="tl">
                    <a:srgbClr val="000000">
                      <a:alpha val="43137"/>
                    </a:srgbClr>
                  </a:outerShdw>
                </a:effectLst>
              </a:rPr>
              <a:t>®</a:t>
            </a:r>
            <a:r>
              <a:rPr lang="ja-JP" altLang="ja-JP" sz="3200" b="1" dirty="0">
                <a:solidFill>
                  <a:srgbClr val="FF0000"/>
                </a:solidFill>
                <a:effectLst>
                  <a:outerShdw blurRad="38100" dist="38100" dir="2700000" algn="tl">
                    <a:srgbClr val="000000">
                      <a:alpha val="43137"/>
                    </a:srgbClr>
                  </a:outerShdw>
                </a:effectLst>
              </a:rPr>
              <a:t>による</a:t>
            </a:r>
            <a:endParaRPr lang="en-US" altLang="ja-JP" sz="3200" b="1" dirty="0">
              <a:solidFill>
                <a:srgbClr val="FF0000"/>
              </a:solidFill>
              <a:effectLst>
                <a:outerShdw blurRad="38100" dist="38100" dir="2700000" algn="tl">
                  <a:srgbClr val="000000">
                    <a:alpha val="43137"/>
                  </a:srgbClr>
                </a:outerShdw>
              </a:effectLst>
            </a:endParaRPr>
          </a:p>
          <a:p>
            <a:pPr algn="ctr"/>
            <a:r>
              <a:rPr lang="ja-JP" altLang="ja-JP" sz="3200" b="1" dirty="0">
                <a:solidFill>
                  <a:srgbClr val="FF0000"/>
                </a:solidFill>
                <a:effectLst>
                  <a:outerShdw blurRad="38100" dist="38100" dir="2700000" algn="tl">
                    <a:srgbClr val="000000">
                      <a:alpha val="43137"/>
                    </a:srgbClr>
                  </a:outerShdw>
                </a:effectLst>
              </a:rPr>
              <a:t>血管指標</a:t>
            </a:r>
            <a:r>
              <a:rPr lang="en-US" altLang="ja-JP" sz="3200" b="1" dirty="0">
                <a:solidFill>
                  <a:srgbClr val="FF0000"/>
                </a:solidFill>
                <a:effectLst>
                  <a:outerShdw blurRad="38100" dist="38100" dir="2700000" algn="tl">
                    <a:srgbClr val="000000">
                      <a:alpha val="43137"/>
                    </a:srgbClr>
                  </a:outerShdw>
                </a:effectLst>
              </a:rPr>
              <a:t>(AVI</a:t>
            </a:r>
            <a:r>
              <a:rPr lang="ja-JP" altLang="ja-JP" sz="3200" b="1" dirty="0" err="1">
                <a:solidFill>
                  <a:srgbClr val="FF0000"/>
                </a:solidFill>
                <a:effectLst>
                  <a:outerShdw blurRad="38100" dist="38100" dir="2700000" algn="tl">
                    <a:srgbClr val="000000">
                      <a:alpha val="43137"/>
                    </a:srgbClr>
                  </a:outerShdw>
                </a:effectLst>
              </a:rPr>
              <a:t>，</a:t>
            </a:r>
            <a:r>
              <a:rPr lang="en-US" altLang="ja-JP" sz="3200" b="1" dirty="0">
                <a:solidFill>
                  <a:srgbClr val="FF0000"/>
                </a:solidFill>
                <a:effectLst>
                  <a:outerShdw blurRad="38100" dist="38100" dir="2700000" algn="tl">
                    <a:srgbClr val="000000">
                      <a:alpha val="43137"/>
                    </a:srgbClr>
                  </a:outerShdw>
                </a:effectLst>
              </a:rPr>
              <a:t>API)</a:t>
            </a:r>
            <a:r>
              <a:rPr lang="ja-JP" altLang="ja-JP" sz="3200" b="1" dirty="0">
                <a:solidFill>
                  <a:srgbClr val="FF0000"/>
                </a:solidFill>
                <a:effectLst>
                  <a:outerShdw blurRad="38100" dist="38100" dir="2700000" algn="tl">
                    <a:srgbClr val="000000">
                      <a:alpha val="43137"/>
                    </a:srgbClr>
                  </a:outerShdw>
                </a:effectLst>
              </a:rPr>
              <a:t>の関連の検討</a:t>
            </a:r>
          </a:p>
        </p:txBody>
      </p:sp>
      <p:sp>
        <p:nvSpPr>
          <p:cNvPr id="5129" name="Rectangle 9"/>
          <p:cNvSpPr>
            <a:spLocks noChangeArrowheads="1"/>
          </p:cNvSpPr>
          <p:nvPr/>
        </p:nvSpPr>
        <p:spPr bwMode="auto">
          <a:xfrm>
            <a:off x="396044" y="1844824"/>
            <a:ext cx="8280920" cy="1692771"/>
          </a:xfrm>
          <a:prstGeom prst="rect">
            <a:avLst/>
          </a:prstGeom>
          <a:noFill/>
          <a:ln w="25400">
            <a:noFill/>
            <a:miter lim="800000"/>
            <a:headEnd/>
            <a:tailEnd/>
          </a:ln>
          <a:effectLst/>
        </p:spPr>
        <p:txBody>
          <a:bodyPr wrap="square">
            <a:spAutoFit/>
          </a:bodyPr>
          <a:lstStyle/>
          <a:p>
            <a:pPr algn="ctr"/>
            <a:r>
              <a:rPr lang="ja-JP" altLang="ja-JP" sz="2000" b="1" dirty="0"/>
              <a:t>大竹啓之、阿部義美、森田智子、秋山義隆、</a:t>
            </a:r>
            <a:endParaRPr lang="en-US" altLang="ja-JP" sz="2000" b="1" dirty="0"/>
          </a:p>
          <a:p>
            <a:pPr algn="ctr"/>
            <a:r>
              <a:rPr lang="ja-JP" altLang="ja-JP" sz="2000" b="1" dirty="0"/>
              <a:t>的場玲恵、坂下杏奈、山崎悠理子、皆川真哉、</a:t>
            </a:r>
            <a:endParaRPr lang="en-US" altLang="ja-JP" sz="2000" b="1" dirty="0"/>
          </a:p>
          <a:p>
            <a:pPr algn="ctr"/>
            <a:r>
              <a:rPr lang="ja-JP" altLang="ja-JP" sz="2000" b="1" dirty="0"/>
              <a:t>矢澤麻佐子、和田誠基、</a:t>
            </a:r>
            <a:r>
              <a:rPr lang="en-US" altLang="ja-JP" sz="2000" b="1" dirty="0" err="1"/>
              <a:t>Houda</a:t>
            </a:r>
            <a:r>
              <a:rPr lang="en-US" altLang="ja-JP" sz="2000" b="1" dirty="0"/>
              <a:t> </a:t>
            </a:r>
            <a:r>
              <a:rPr lang="en-US" altLang="ja-JP" sz="2000" b="1" dirty="0" err="1" smtClean="0"/>
              <a:t>Sellami-Mnif</a:t>
            </a:r>
            <a:r>
              <a:rPr lang="ja-JP" altLang="en-US" sz="2000" b="1" dirty="0" err="1"/>
              <a:t>、</a:t>
            </a:r>
            <a:endParaRPr lang="en-US" altLang="ja-JP" sz="2000" b="1" dirty="0"/>
          </a:p>
          <a:p>
            <a:pPr algn="ctr"/>
            <a:r>
              <a:rPr lang="ja-JP" altLang="en-US" sz="2000" b="1" dirty="0"/>
              <a:t>中島啓、</a:t>
            </a:r>
            <a:r>
              <a:rPr lang="ja-JP" altLang="ja-JP" sz="2000" b="1" dirty="0"/>
              <a:t>大村栄治、松田昌文</a:t>
            </a:r>
            <a:endParaRPr lang="en-US" altLang="ja-JP" sz="2000" b="1" dirty="0"/>
          </a:p>
          <a:p>
            <a:pPr algn="ctr"/>
            <a:r>
              <a:rPr lang="ja-JP" altLang="ja-JP" sz="2400" b="1" dirty="0" smtClean="0"/>
              <a:t>埼玉</a:t>
            </a:r>
            <a:r>
              <a:rPr lang="ja-JP" altLang="ja-JP" sz="2400" b="1" dirty="0"/>
              <a:t>医科大学総合医療センター　</a:t>
            </a:r>
            <a:r>
              <a:rPr lang="ja-JP" altLang="ja-JP" sz="2400" b="1" dirty="0" smtClean="0"/>
              <a:t>内分泌</a:t>
            </a:r>
            <a:r>
              <a:rPr lang="ja-JP" altLang="ja-JP" sz="2400" b="1" dirty="0"/>
              <a:t>・糖尿病</a:t>
            </a:r>
            <a:r>
              <a:rPr lang="ja-JP" altLang="ja-JP" sz="2400" b="1" dirty="0" smtClean="0"/>
              <a:t>内科</a:t>
            </a:r>
            <a:endParaRPr lang="ja-JP" altLang="ja-JP" sz="2400" b="1" dirty="0"/>
          </a:p>
        </p:txBody>
      </p:sp>
    </p:spTree>
    <p:extLst>
      <p:ext uri="{BB962C8B-B14F-4D97-AF65-F5344CB8AC3E}">
        <p14:creationId xmlns:p14="http://schemas.microsoft.com/office/powerpoint/2010/main" val="34318069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4344" y="764704"/>
            <a:ext cx="8500144" cy="277549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solidFill>
                <a:prstClr val="white"/>
              </a:solidFill>
            </a:endParaRPr>
          </a:p>
        </p:txBody>
      </p:sp>
      <p:sp>
        <p:nvSpPr>
          <p:cNvPr id="2051" name="テキスト ボックス 4"/>
          <p:cNvSpPr txBox="1">
            <a:spLocks noChangeArrowheads="1"/>
          </p:cNvSpPr>
          <p:nvPr/>
        </p:nvSpPr>
        <p:spPr bwMode="auto">
          <a:xfrm>
            <a:off x="971550" y="908050"/>
            <a:ext cx="72009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0"/>
              </a:spcBef>
              <a:spcAft>
                <a:spcPct val="0"/>
              </a:spcAft>
              <a:buFontTx/>
              <a:buNone/>
            </a:pPr>
            <a:r>
              <a:rPr lang="ja-JP" altLang="en-US" sz="4400" smtClean="0">
                <a:solidFill>
                  <a:srgbClr val="000000"/>
                </a:solidFill>
                <a:latin typeface="ＭＳ ゴシック" panose="020B0609070205080204" pitchFamily="49" charset="-128"/>
                <a:ea typeface="ＭＳ ゴシック" panose="020B0609070205080204" pitchFamily="49" charset="-128"/>
              </a:rPr>
              <a:t>日本糖尿病学会</a:t>
            </a:r>
            <a:endParaRPr lang="en-US" altLang="ja-JP" sz="4400" smtClean="0">
              <a:solidFill>
                <a:srgbClr val="000000"/>
              </a:solidFill>
              <a:latin typeface="ＭＳ ゴシック" panose="020B0609070205080204" pitchFamily="49" charset="-128"/>
              <a:ea typeface="ＭＳ ゴシック" panose="020B0609070205080204" pitchFamily="49" charset="-128"/>
            </a:endParaRPr>
          </a:p>
          <a:p>
            <a:pPr algn="ctr" eaLnBrk="1" fontAlgn="base" hangingPunct="1">
              <a:spcBef>
                <a:spcPct val="0"/>
              </a:spcBef>
              <a:spcAft>
                <a:spcPct val="0"/>
              </a:spcAft>
              <a:buFontTx/>
              <a:buNone/>
            </a:pPr>
            <a:r>
              <a:rPr lang="ja-JP" altLang="en-US" sz="4400" smtClean="0">
                <a:solidFill>
                  <a:srgbClr val="000000"/>
                </a:solidFill>
                <a:latin typeface="ＭＳ ゴシック" panose="020B0609070205080204" pitchFamily="49" charset="-128"/>
                <a:ea typeface="ＭＳ ゴシック" panose="020B0609070205080204" pitchFamily="49" charset="-128"/>
              </a:rPr>
              <a:t>ＣＯＩ開示</a:t>
            </a:r>
            <a:endParaRPr lang="en-US" altLang="ja-JP" sz="4400" smtClean="0">
              <a:solidFill>
                <a:srgbClr val="000000"/>
              </a:solidFill>
              <a:latin typeface="ＭＳ ゴシック" panose="020B0609070205080204" pitchFamily="49" charset="-128"/>
              <a:ea typeface="ＭＳ ゴシック" panose="020B0609070205080204" pitchFamily="49" charset="-128"/>
            </a:endParaRPr>
          </a:p>
        </p:txBody>
      </p:sp>
      <p:sp>
        <p:nvSpPr>
          <p:cNvPr id="2052" name="テキスト ボックス 5"/>
          <p:cNvSpPr txBox="1">
            <a:spLocks noChangeArrowheads="1"/>
          </p:cNvSpPr>
          <p:nvPr/>
        </p:nvSpPr>
        <p:spPr bwMode="auto">
          <a:xfrm>
            <a:off x="853890" y="2347330"/>
            <a:ext cx="791307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t>発表者名：　 ◎</a:t>
            </a:r>
            <a:r>
              <a:rPr lang="ja-JP" altLang="ja-JP" sz="2000" b="1" dirty="0"/>
              <a:t>大竹啓之、阿部義美、森田智子、秋山義隆、的場玲恵</a:t>
            </a:r>
            <a:r>
              <a:rPr lang="ja-JP" altLang="ja-JP" sz="2000" b="1" dirty="0" smtClean="0"/>
              <a:t>、</a:t>
            </a:r>
            <a:endParaRPr lang="en-US" altLang="ja-JP" sz="2000" b="1" dirty="0" smtClean="0"/>
          </a:p>
          <a:p>
            <a:pPr>
              <a:buNone/>
            </a:pPr>
            <a:r>
              <a:rPr lang="ja-JP" altLang="ja-JP" sz="2000" b="1" dirty="0" smtClean="0"/>
              <a:t>坂下杏奈</a:t>
            </a:r>
            <a:r>
              <a:rPr lang="ja-JP" altLang="ja-JP" sz="2000" b="1" dirty="0"/>
              <a:t>、</a:t>
            </a:r>
            <a:r>
              <a:rPr lang="ja-JP" altLang="ja-JP" sz="2000" dirty="0"/>
              <a:t>山崎悠理子、</a:t>
            </a:r>
            <a:r>
              <a:rPr lang="ja-JP" altLang="ja-JP" sz="2000" b="1" dirty="0"/>
              <a:t>皆川真哉、矢澤麻佐子、和田誠基</a:t>
            </a:r>
            <a:r>
              <a:rPr lang="ja-JP" altLang="ja-JP" sz="2000" b="1" dirty="0" smtClean="0"/>
              <a:t>、</a:t>
            </a:r>
            <a:endParaRPr lang="en-US" altLang="ja-JP" sz="2000" b="1" dirty="0" smtClean="0"/>
          </a:p>
          <a:p>
            <a:pPr>
              <a:buNone/>
            </a:pPr>
            <a:r>
              <a:rPr lang="en-US" altLang="ja-JP" sz="2000" b="1" dirty="0" err="1" smtClean="0"/>
              <a:t>Houda</a:t>
            </a:r>
            <a:r>
              <a:rPr lang="en-US" altLang="ja-JP" sz="2000" b="1" dirty="0" smtClean="0"/>
              <a:t> </a:t>
            </a:r>
            <a:r>
              <a:rPr lang="en-US" altLang="ja-JP" sz="2000" b="1" dirty="0" err="1" smtClean="0"/>
              <a:t>Sellami-Mnif</a:t>
            </a:r>
            <a:r>
              <a:rPr lang="ja-JP" altLang="en-US" sz="2000" b="1" dirty="0" err="1"/>
              <a:t>、</a:t>
            </a:r>
            <a:r>
              <a:rPr lang="ja-JP" altLang="en-US" sz="2000" b="1" dirty="0"/>
              <a:t>中島啓、</a:t>
            </a:r>
            <a:r>
              <a:rPr lang="ja-JP" altLang="ja-JP" sz="2000" b="1" dirty="0"/>
              <a:t>大村栄治、松田昌文</a:t>
            </a:r>
            <a:r>
              <a:rPr lang="ja-JP" altLang="en-US" sz="2000" b="1" dirty="0"/>
              <a:t>（◎研究代表者）</a:t>
            </a:r>
            <a:endParaRPr lang="ja-JP" altLang="en-US" sz="2000" b="1" dirty="0">
              <a:latin typeface="ＭＳ ゴシック" pitchFamily="49" charset="-128"/>
              <a:ea typeface="ＭＳ ゴシック" pitchFamily="49" charset="-128"/>
            </a:endParaRPr>
          </a:p>
        </p:txBody>
      </p:sp>
      <p:sp>
        <p:nvSpPr>
          <p:cNvPr id="2053" name="テキスト ボックス 8"/>
          <p:cNvSpPr txBox="1">
            <a:spLocks noChangeArrowheads="1"/>
          </p:cNvSpPr>
          <p:nvPr/>
        </p:nvSpPr>
        <p:spPr bwMode="auto">
          <a:xfrm>
            <a:off x="486569" y="3680621"/>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000" dirty="0" smtClean="0">
                <a:solidFill>
                  <a:srgbClr val="000000"/>
                </a:solidFill>
              </a:rPr>
              <a:t>演題発表に関連し、開示すべき</a:t>
            </a:r>
            <a:r>
              <a:rPr lang="en-US" altLang="ja-JP" sz="2000" dirty="0" smtClean="0">
                <a:solidFill>
                  <a:srgbClr val="000000"/>
                </a:solidFill>
              </a:rPr>
              <a:t>COI</a:t>
            </a:r>
            <a:r>
              <a:rPr lang="ja-JP" altLang="en-US" sz="2000" dirty="0" smtClean="0">
                <a:solidFill>
                  <a:srgbClr val="000000"/>
                </a:solidFill>
              </a:rPr>
              <a:t>関係にある企業などとして、</a:t>
            </a:r>
          </a:p>
        </p:txBody>
      </p:sp>
      <p:pic>
        <p:nvPicPr>
          <p:cNvPr id="2057" name="図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6524625"/>
            <a:ext cx="2195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3"/>
          <a:srcRect/>
          <a:stretch>
            <a:fillRect/>
          </a:stretch>
        </p:blipFill>
        <p:spPr bwMode="auto">
          <a:xfrm>
            <a:off x="715963" y="1058863"/>
            <a:ext cx="94773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059" name="グループ化 18"/>
          <p:cNvGrpSpPr>
            <a:grpSpLocks/>
          </p:cNvGrpSpPr>
          <p:nvPr/>
        </p:nvGrpSpPr>
        <p:grpSpPr bwMode="auto">
          <a:xfrm>
            <a:off x="505915" y="4211317"/>
            <a:ext cx="8503939" cy="2099812"/>
            <a:chOff x="658288" y="4704590"/>
            <a:chExt cx="4475889" cy="2321895"/>
          </a:xfrm>
        </p:grpSpPr>
        <p:sp>
          <p:nvSpPr>
            <p:cNvPr id="2063" name="テキスト ボックス 24"/>
            <p:cNvSpPr txBox="1">
              <a:spLocks noChangeArrowheads="1"/>
            </p:cNvSpPr>
            <p:nvPr/>
          </p:nvSpPr>
          <p:spPr bwMode="auto">
            <a:xfrm>
              <a:off x="658288" y="4704590"/>
              <a:ext cx="4176464" cy="180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000" b="1" dirty="0" smtClean="0">
                  <a:solidFill>
                    <a:srgbClr val="000000"/>
                  </a:solidFill>
                </a:rPr>
                <a:t>講演料</a:t>
              </a:r>
              <a:r>
                <a:rPr lang="ja-JP" altLang="en-US" sz="2000" b="1" dirty="0">
                  <a:solidFill>
                    <a:srgbClr val="000000"/>
                  </a:solidFill>
                </a:rPr>
                <a:t>：アストラゼネカ株式会社 </a:t>
              </a:r>
              <a:r>
                <a:rPr lang="en-US" altLang="ja-JP" sz="2000" b="1" dirty="0">
                  <a:solidFill>
                    <a:srgbClr val="000000"/>
                  </a:solidFill>
                </a:rPr>
                <a:t>, </a:t>
              </a:r>
              <a:r>
                <a:rPr lang="ja-JP" altLang="en-US" sz="2000" b="1" dirty="0">
                  <a:solidFill>
                    <a:srgbClr val="000000"/>
                  </a:solidFill>
                </a:rPr>
                <a:t>サノフィ株式会社 </a:t>
              </a:r>
              <a:r>
                <a:rPr lang="en-US" altLang="ja-JP" sz="2000" b="1" dirty="0">
                  <a:solidFill>
                    <a:srgbClr val="000000"/>
                  </a:solidFill>
                </a:rPr>
                <a:t>, </a:t>
              </a:r>
              <a:r>
                <a:rPr lang="ja-JP" altLang="en-US" sz="2000" b="1" dirty="0">
                  <a:solidFill>
                    <a:srgbClr val="000000"/>
                  </a:solidFill>
                </a:rPr>
                <a:t>ノボノルディスクファーマ株式会社 </a:t>
              </a:r>
              <a:r>
                <a:rPr lang="en-US" altLang="ja-JP" sz="2000" b="1" dirty="0">
                  <a:solidFill>
                    <a:srgbClr val="000000"/>
                  </a:solidFill>
                </a:rPr>
                <a:t>, </a:t>
              </a:r>
              <a:r>
                <a:rPr lang="ja-JP" altLang="en-US" sz="2000" b="1" dirty="0">
                  <a:solidFill>
                    <a:srgbClr val="000000"/>
                  </a:solidFill>
                </a:rPr>
                <a:t>武田薬品工業株式会社 </a:t>
              </a:r>
              <a:r>
                <a:rPr lang="en-US" altLang="ja-JP" sz="2000" b="1" dirty="0">
                  <a:solidFill>
                    <a:srgbClr val="000000"/>
                  </a:solidFill>
                </a:rPr>
                <a:t>, </a:t>
              </a:r>
              <a:r>
                <a:rPr lang="ja-JP" altLang="en-US" sz="2000" b="1" dirty="0">
                  <a:solidFill>
                    <a:srgbClr val="000000"/>
                  </a:solidFill>
                </a:rPr>
                <a:t>アステラス製薬株式会社</a:t>
              </a:r>
              <a:r>
                <a:rPr lang="en-US" altLang="ja-JP" sz="2000" b="1" dirty="0">
                  <a:solidFill>
                    <a:srgbClr val="000000"/>
                  </a:solidFill>
                </a:rPr>
                <a:t>, </a:t>
              </a:r>
              <a:r>
                <a:rPr lang="ja-JP" altLang="en-US" sz="2000" b="1" dirty="0">
                  <a:solidFill>
                    <a:srgbClr val="000000"/>
                  </a:solidFill>
                </a:rPr>
                <a:t>日本イーライリリー株式会社 </a:t>
              </a:r>
              <a:r>
                <a:rPr lang="en-US" altLang="ja-JP" sz="2000" b="1" dirty="0">
                  <a:solidFill>
                    <a:srgbClr val="000000"/>
                  </a:solidFill>
                </a:rPr>
                <a:t>, </a:t>
              </a:r>
              <a:r>
                <a:rPr lang="ja-JP" altLang="en-US" sz="2000" b="1" dirty="0">
                  <a:solidFill>
                    <a:srgbClr val="000000"/>
                  </a:solidFill>
                </a:rPr>
                <a:t>田辺三菱株式会社 </a:t>
              </a:r>
              <a:r>
                <a:rPr lang="en-US" altLang="ja-JP" sz="2000" b="1" dirty="0">
                  <a:solidFill>
                    <a:srgbClr val="000000"/>
                  </a:solidFill>
                </a:rPr>
                <a:t>, </a:t>
              </a:r>
              <a:r>
                <a:rPr lang="ja-JP" altLang="en-US" sz="2000" b="1" dirty="0">
                  <a:solidFill>
                    <a:srgbClr val="000000"/>
                  </a:solidFill>
                </a:rPr>
                <a:t>小野薬品工業株式会社 </a:t>
              </a:r>
              <a:r>
                <a:rPr lang="en-US" altLang="ja-JP" sz="2000" b="1" dirty="0">
                  <a:solidFill>
                    <a:srgbClr val="000000"/>
                  </a:solidFill>
                </a:rPr>
                <a:t>, MSD</a:t>
              </a:r>
              <a:r>
                <a:rPr lang="ja-JP" altLang="en-US" sz="2000" b="1" dirty="0">
                  <a:solidFill>
                    <a:srgbClr val="000000"/>
                  </a:solidFill>
                </a:rPr>
                <a:t>株式会社 </a:t>
              </a:r>
              <a:r>
                <a:rPr lang="en-US" altLang="ja-JP" sz="2000" b="1" dirty="0">
                  <a:solidFill>
                    <a:srgbClr val="000000"/>
                  </a:solidFill>
                </a:rPr>
                <a:t>, </a:t>
              </a:r>
              <a:r>
                <a:rPr lang="ja-JP" altLang="en-US" sz="2000" b="1" dirty="0">
                  <a:solidFill>
                    <a:srgbClr val="000000"/>
                  </a:solidFill>
                </a:rPr>
                <a:t>ノバルティスファーマ株式会社 </a:t>
              </a:r>
              <a:r>
                <a:rPr lang="en-US" altLang="ja-JP" sz="2000" b="1" dirty="0">
                  <a:solidFill>
                    <a:srgbClr val="000000"/>
                  </a:solidFill>
                </a:rPr>
                <a:t>, </a:t>
              </a:r>
              <a:r>
                <a:rPr lang="ja-JP" altLang="en-US" sz="2000" b="1" dirty="0">
                  <a:solidFill>
                    <a:srgbClr val="000000"/>
                  </a:solidFill>
                </a:rPr>
                <a:t>日本ベーリンガーインゲルハイム株式会社</a:t>
              </a:r>
              <a:r>
                <a:rPr lang="en-US" altLang="ja-JP" sz="2000" b="1" dirty="0">
                  <a:solidFill>
                    <a:srgbClr val="000000"/>
                  </a:solidFill>
                </a:rPr>
                <a:t>, </a:t>
              </a:r>
              <a:r>
                <a:rPr lang="ja-JP" altLang="en-US" sz="2000" b="1" dirty="0">
                  <a:solidFill>
                    <a:srgbClr val="000000"/>
                  </a:solidFill>
                </a:rPr>
                <a:t>大正富山医薬品株式会社 </a:t>
              </a:r>
            </a:p>
          </p:txBody>
        </p:sp>
        <p:sp>
          <p:nvSpPr>
            <p:cNvPr id="2065" name="テキスト ボックス 26"/>
            <p:cNvSpPr txBox="1">
              <a:spLocks noChangeArrowheads="1"/>
            </p:cNvSpPr>
            <p:nvPr/>
          </p:nvSpPr>
          <p:spPr bwMode="auto">
            <a:xfrm>
              <a:off x="684624" y="6626367"/>
              <a:ext cx="4449553" cy="40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000" b="1" dirty="0" smtClean="0">
                  <a:solidFill>
                    <a:srgbClr val="000000"/>
                  </a:solidFill>
                </a:rPr>
                <a:t>奨学寄附金</a:t>
              </a:r>
              <a:r>
                <a:rPr lang="ja-JP" altLang="en-US" sz="2000" b="1" dirty="0">
                  <a:solidFill>
                    <a:srgbClr val="000000"/>
                  </a:solidFill>
                </a:rPr>
                <a:t>：小野薬品工業株式会社</a:t>
              </a:r>
              <a:endParaRPr lang="ja-JP" altLang="en-US" sz="2000" b="1" dirty="0" smtClean="0">
                <a:solidFill>
                  <a:srgbClr val="000000"/>
                </a:solidFill>
              </a:endParaRPr>
            </a:p>
          </p:txBody>
        </p:sp>
      </p:grpSp>
    </p:spTree>
    <p:extLst>
      <p:ext uri="{BB962C8B-B14F-4D97-AF65-F5344CB8AC3E}">
        <p14:creationId xmlns:p14="http://schemas.microsoft.com/office/powerpoint/2010/main" val="3304107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117619" y="516058"/>
            <a:ext cx="8229600" cy="647700"/>
          </a:xfrm>
        </p:spPr>
        <p:txBody>
          <a:bodyPr/>
          <a:lstStyle/>
          <a:p>
            <a:pPr eaLnBrk="1" hangingPunct="1"/>
            <a:r>
              <a:rPr lang="ja-JP" altLang="en-US" sz="3600" b="1" dirty="0" smtClean="0">
                <a:solidFill>
                  <a:srgbClr val="FF0000"/>
                </a:solidFill>
                <a:effectLst>
                  <a:outerShdw blurRad="38100" dist="38100" dir="2700000" algn="tl">
                    <a:srgbClr val="000000">
                      <a:alpha val="43137"/>
                    </a:srgbClr>
                  </a:outerShdw>
                </a:effectLst>
                <a:latin typeface="+mj-ea"/>
              </a:rPr>
              <a:t>背景と目的（１）</a:t>
            </a:r>
            <a:r>
              <a:rPr lang="ja-JP" altLang="en-US" sz="3600" b="1" dirty="0" smtClean="0"/>
              <a:t>　　　　</a:t>
            </a:r>
            <a:endParaRPr lang="ja-JP" altLang="en-US" sz="1800" b="1" dirty="0" smtClean="0"/>
          </a:p>
        </p:txBody>
      </p:sp>
      <p:sp>
        <p:nvSpPr>
          <p:cNvPr id="3075" name="テキスト ボックス 5"/>
          <p:cNvSpPr txBox="1">
            <a:spLocks noChangeArrowheads="1"/>
          </p:cNvSpPr>
          <p:nvPr/>
        </p:nvSpPr>
        <p:spPr bwMode="auto">
          <a:xfrm>
            <a:off x="467544" y="1556792"/>
            <a:ext cx="864390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ja-JP" sz="3200" b="1" dirty="0"/>
              <a:t>糖尿病患者において動脈硬化の評価をすることは大変重要である。近年、血圧測定と同時に動脈硬化を手軽に検査できる医用電子血圧計</a:t>
            </a:r>
            <a:r>
              <a:rPr lang="en-US" altLang="ja-JP" sz="3200" b="1" dirty="0" err="1"/>
              <a:t>Pasesa</a:t>
            </a:r>
            <a:r>
              <a:rPr lang="en-US" altLang="ja-JP" sz="3200" b="1" baseline="30000" dirty="0"/>
              <a:t>®</a:t>
            </a:r>
            <a:r>
              <a:rPr lang="en-US" altLang="ja-JP" sz="3200" b="1" dirty="0"/>
              <a:t>(Prevent Arterial Sclerosis and Enjoy Successful Aging</a:t>
            </a:r>
            <a:r>
              <a:rPr lang="ja-JP" altLang="ja-JP" sz="3200" b="1" dirty="0" err="1"/>
              <a:t>，</a:t>
            </a:r>
            <a:r>
              <a:rPr lang="ja-JP" altLang="ja-JP" sz="3200" b="1" dirty="0"/>
              <a:t>開発：産業技術総合研究所、理化学研究所：特定保守管理医療機器 医療機器承認番号</a:t>
            </a:r>
            <a:r>
              <a:rPr lang="en-US" altLang="ja-JP" sz="3200" b="1" dirty="0"/>
              <a:t> 22300BZX00424000) </a:t>
            </a:r>
            <a:r>
              <a:rPr lang="ja-JP" altLang="ja-JP" sz="3200" b="1" dirty="0"/>
              <a:t>が臨床で用いることができるようになった</a:t>
            </a:r>
            <a:r>
              <a:rPr lang="ja-JP" altLang="ja-JP" sz="3200" b="1" dirty="0" smtClean="0"/>
              <a:t>。</a:t>
            </a:r>
            <a:endParaRPr lang="ja-JP" altLang="ja-JP" sz="3200" b="1" dirty="0"/>
          </a:p>
        </p:txBody>
      </p:sp>
    </p:spTree>
    <p:extLst>
      <p:ext uri="{BB962C8B-B14F-4D97-AF65-F5344CB8AC3E}">
        <p14:creationId xmlns:p14="http://schemas.microsoft.com/office/powerpoint/2010/main" val="195597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smtClean="0">
                <a:solidFill>
                  <a:srgbClr val="FF0000"/>
                </a:solidFill>
                <a:effectLst>
                  <a:outerShdw blurRad="38100" dist="38100" dir="2700000" algn="tl">
                    <a:srgbClr val="000000">
                      <a:alpha val="43137"/>
                    </a:srgbClr>
                  </a:outerShdw>
                </a:effectLst>
              </a:rPr>
              <a:t>背景と目的（２）</a:t>
            </a:r>
            <a:endParaRPr kumimoji="1" lang="ja-JP" altLang="en-US" sz="3600" dirty="0"/>
          </a:p>
        </p:txBody>
      </p:sp>
      <p:sp>
        <p:nvSpPr>
          <p:cNvPr id="3" name="正方形/長方形 2"/>
          <p:cNvSpPr/>
          <p:nvPr/>
        </p:nvSpPr>
        <p:spPr>
          <a:xfrm>
            <a:off x="539552" y="2060848"/>
            <a:ext cx="8316416" cy="2062103"/>
          </a:xfrm>
          <a:prstGeom prst="rect">
            <a:avLst/>
          </a:prstGeom>
        </p:spPr>
        <p:txBody>
          <a:bodyPr wrap="square">
            <a:spAutoFit/>
          </a:bodyPr>
          <a:lstStyle/>
          <a:p>
            <a:r>
              <a:rPr lang="en-US" altLang="ja-JP" sz="3200" b="1" dirty="0">
                <a:latin typeface="+mn-ea"/>
              </a:rPr>
              <a:t> </a:t>
            </a:r>
            <a:r>
              <a:rPr lang="en-US" altLang="ja-JP" sz="3200" b="1" dirty="0" smtClean="0">
                <a:latin typeface="+mn-ea"/>
              </a:rPr>
              <a:t> 2</a:t>
            </a:r>
            <a:r>
              <a:rPr lang="ja-JP" altLang="ja-JP" sz="3200" b="1" dirty="0">
                <a:latin typeface="+mn-ea"/>
              </a:rPr>
              <a:t>型糖尿病患者に</a:t>
            </a:r>
            <a:r>
              <a:rPr lang="ja-JP" altLang="ja-JP" sz="3200" b="1" dirty="0" smtClean="0">
                <a:latin typeface="+mn-ea"/>
              </a:rPr>
              <a:t>おいて</a:t>
            </a:r>
            <a:r>
              <a:rPr lang="en-US" altLang="ja-JP" sz="3200" b="1" dirty="0" smtClean="0">
                <a:latin typeface="+mn-ea"/>
              </a:rPr>
              <a:t>SGLT-2</a:t>
            </a:r>
            <a:r>
              <a:rPr lang="ja-JP" altLang="en-US" sz="3200" b="1" dirty="0" smtClean="0">
                <a:latin typeface="+mn-ea"/>
              </a:rPr>
              <a:t>阻害薬投与前後で</a:t>
            </a:r>
            <a:r>
              <a:rPr lang="ja-JP" altLang="ja-JP" sz="3200" b="1" dirty="0" smtClean="0">
                <a:latin typeface="+mn-ea"/>
              </a:rPr>
              <a:t>動脈</a:t>
            </a:r>
            <a:r>
              <a:rPr lang="ja-JP" altLang="ja-JP" sz="3200" b="1" dirty="0">
                <a:latin typeface="+mn-ea"/>
              </a:rPr>
              <a:t>硬化の指標で</a:t>
            </a:r>
            <a:r>
              <a:rPr lang="ja-JP" altLang="ja-JP" sz="3200" b="1" dirty="0" smtClean="0">
                <a:latin typeface="+mn-ea"/>
              </a:rPr>
              <a:t>ある</a:t>
            </a:r>
            <a:r>
              <a:rPr lang="en-US" altLang="ja-JP" sz="3200" b="1" dirty="0" smtClean="0">
                <a:latin typeface="+mn-ea"/>
              </a:rPr>
              <a:t>AVI</a:t>
            </a:r>
            <a:r>
              <a:rPr lang="ja-JP" altLang="ja-JP" sz="3200" b="1" dirty="0">
                <a:latin typeface="+mn-ea"/>
              </a:rPr>
              <a:t>（</a:t>
            </a:r>
            <a:r>
              <a:rPr lang="en-US" altLang="ja-JP" sz="3200" b="1" dirty="0">
                <a:latin typeface="+mn-ea"/>
              </a:rPr>
              <a:t>Arterial Velocity pulse Index</a:t>
            </a:r>
            <a:r>
              <a:rPr lang="ja-JP" altLang="ja-JP" sz="3200" b="1" dirty="0">
                <a:latin typeface="+mn-ea"/>
              </a:rPr>
              <a:t>）と</a:t>
            </a:r>
            <a:r>
              <a:rPr lang="en-US" altLang="ja-JP" sz="3200" b="1" dirty="0">
                <a:latin typeface="+mn-ea"/>
              </a:rPr>
              <a:t>API</a:t>
            </a:r>
            <a:r>
              <a:rPr lang="ja-JP" altLang="ja-JP" sz="3200" b="1" dirty="0">
                <a:latin typeface="+mn-ea"/>
              </a:rPr>
              <a:t>（</a:t>
            </a:r>
            <a:r>
              <a:rPr lang="en-US" altLang="ja-JP" sz="3200" b="1" dirty="0">
                <a:latin typeface="+mn-ea"/>
              </a:rPr>
              <a:t>Arterial Pressure volume Index)</a:t>
            </a:r>
            <a:r>
              <a:rPr lang="ja-JP" altLang="ja-JP" sz="3200" b="1" dirty="0">
                <a:latin typeface="+mn-ea"/>
              </a:rPr>
              <a:t>の変化について比較検討した</a:t>
            </a:r>
            <a:r>
              <a:rPr lang="ja-JP" altLang="ja-JP" sz="3200" b="1" dirty="0" smtClean="0">
                <a:latin typeface="+mn-ea"/>
              </a:rPr>
              <a:t>。</a:t>
            </a:r>
            <a:endParaRPr lang="ja-JP" altLang="ja-JP" sz="3200" b="1" dirty="0">
              <a:latin typeface="+mn-ea"/>
            </a:endParaRPr>
          </a:p>
        </p:txBody>
      </p:sp>
    </p:spTree>
    <p:extLst>
      <p:ext uri="{BB962C8B-B14F-4D97-AF65-F5344CB8AC3E}">
        <p14:creationId xmlns:p14="http://schemas.microsoft.com/office/powerpoint/2010/main" val="170443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a:solidFill>
                  <a:srgbClr val="FF0000"/>
                </a:solidFill>
                <a:effectLst>
                  <a:outerShdw blurRad="38100" dist="38100" dir="2700000" algn="tl">
                    <a:srgbClr val="C0C0C0"/>
                  </a:outerShdw>
                </a:effectLst>
                <a:latin typeface="Times" charset="0"/>
              </a:rPr>
              <a:t>対象と方法</a:t>
            </a:r>
            <a:r>
              <a:rPr lang="ja-JP" altLang="en-US" sz="3600" b="1" dirty="0" smtClean="0">
                <a:solidFill>
                  <a:srgbClr val="FF0000"/>
                </a:solidFill>
                <a:effectLst>
                  <a:outerShdw blurRad="38100" dist="38100" dir="2700000" algn="tl">
                    <a:srgbClr val="C0C0C0"/>
                  </a:outerShdw>
                </a:effectLst>
                <a:latin typeface="Times" charset="0"/>
              </a:rPr>
              <a:t>（</a:t>
            </a:r>
            <a:r>
              <a:rPr lang="en-US" altLang="ja-JP" sz="3600" b="1" dirty="0" smtClean="0">
                <a:solidFill>
                  <a:srgbClr val="FF0000"/>
                </a:solidFill>
                <a:effectLst>
                  <a:outerShdw blurRad="38100" dist="38100" dir="2700000" algn="tl">
                    <a:srgbClr val="C0C0C0"/>
                  </a:outerShdw>
                </a:effectLst>
                <a:latin typeface="Times" charset="0"/>
              </a:rPr>
              <a:t>1</a:t>
            </a:r>
            <a:r>
              <a:rPr lang="ja-JP" altLang="en-US" sz="3600" b="1" dirty="0" smtClean="0">
                <a:solidFill>
                  <a:srgbClr val="FF0000"/>
                </a:solidFill>
                <a:effectLst>
                  <a:outerShdw blurRad="38100" dist="38100" dir="2700000" algn="tl">
                    <a:srgbClr val="C0C0C0"/>
                  </a:outerShdw>
                </a:effectLst>
                <a:latin typeface="Times" charset="0"/>
              </a:rPr>
              <a:t>）</a:t>
            </a:r>
            <a:endParaRPr lang="ja-JP" altLang="en-US" sz="3600" b="1" dirty="0">
              <a:solidFill>
                <a:srgbClr val="FF0000"/>
              </a:solidFill>
              <a:effectLst>
                <a:outerShdw blurRad="38100" dist="38100" dir="2700000" algn="tl">
                  <a:srgbClr val="C0C0C0"/>
                </a:outerShdw>
              </a:effectLst>
              <a:latin typeface="Times" charset="0"/>
            </a:endParaRPr>
          </a:p>
        </p:txBody>
      </p:sp>
      <p:sp>
        <p:nvSpPr>
          <p:cNvPr id="3" name="正方形/長方形 2"/>
          <p:cNvSpPr/>
          <p:nvPr/>
        </p:nvSpPr>
        <p:spPr>
          <a:xfrm>
            <a:off x="323900" y="2276872"/>
            <a:ext cx="8496200" cy="2554545"/>
          </a:xfrm>
          <a:prstGeom prst="rect">
            <a:avLst/>
          </a:prstGeom>
        </p:spPr>
        <p:txBody>
          <a:bodyPr wrap="square">
            <a:spAutoFit/>
          </a:bodyPr>
          <a:lstStyle/>
          <a:p>
            <a:r>
              <a:rPr lang="ja-JP" altLang="ja-JP" sz="3200" b="1" dirty="0" smtClean="0"/>
              <a:t>当院</a:t>
            </a:r>
            <a:r>
              <a:rPr lang="ja-JP" altLang="en-US" sz="3200" b="1" dirty="0" smtClean="0"/>
              <a:t>外来</a:t>
            </a:r>
            <a:r>
              <a:rPr lang="ja-JP" altLang="ja-JP" sz="3200" b="1" dirty="0" smtClean="0"/>
              <a:t>で</a:t>
            </a:r>
            <a:r>
              <a:rPr lang="ja-JP" altLang="ja-JP" sz="3200" b="1" dirty="0"/>
              <a:t>加療中の２型糖尿病患者</a:t>
            </a:r>
            <a:r>
              <a:rPr lang="ja-JP" altLang="ja-JP" sz="3200" b="1" dirty="0" smtClean="0"/>
              <a:t>に</a:t>
            </a:r>
            <a:r>
              <a:rPr lang="en-US" altLang="ja-JP" sz="3200" b="1" dirty="0" smtClean="0"/>
              <a:t>SGLT2</a:t>
            </a:r>
            <a:r>
              <a:rPr lang="ja-JP" altLang="ja-JP" sz="3200" b="1" dirty="0" smtClean="0"/>
              <a:t>阻害</a:t>
            </a:r>
            <a:r>
              <a:rPr lang="ja-JP" altLang="ja-JP" sz="3200" b="1" dirty="0"/>
              <a:t>薬</a:t>
            </a:r>
            <a:r>
              <a:rPr lang="ja-JP" altLang="ja-JP" sz="3200" b="1" dirty="0" smtClean="0"/>
              <a:t>：</a:t>
            </a:r>
            <a:r>
              <a:rPr lang="ja-JP" altLang="en-US" sz="3200" b="1" dirty="0" smtClean="0"/>
              <a:t>エンパグリフロジン</a:t>
            </a:r>
            <a:r>
              <a:rPr lang="en-US" altLang="ja-JP" sz="3200" b="1" dirty="0" smtClean="0"/>
              <a:t>5</a:t>
            </a:r>
            <a:r>
              <a:rPr lang="ja-JP" altLang="en-US" sz="3200" b="1" dirty="0" smtClean="0"/>
              <a:t>例</a:t>
            </a:r>
            <a:r>
              <a:rPr lang="en-US" altLang="ja-JP" sz="3200" b="1" dirty="0" smtClean="0"/>
              <a:t>/</a:t>
            </a:r>
            <a:r>
              <a:rPr lang="ja-JP" altLang="en-US" sz="3200" b="1" dirty="0"/>
              <a:t>ダパグリフロジン</a:t>
            </a:r>
            <a:r>
              <a:rPr lang="en-US" altLang="ja-JP" sz="3200" b="1" dirty="0" smtClean="0"/>
              <a:t>5</a:t>
            </a:r>
            <a:r>
              <a:rPr lang="ja-JP" altLang="en-US" sz="3200" b="1" dirty="0"/>
              <a:t>例</a:t>
            </a:r>
            <a:r>
              <a:rPr lang="ja-JP" altLang="en-US" sz="3200" b="1" dirty="0" smtClean="0"/>
              <a:t>）</a:t>
            </a:r>
            <a:r>
              <a:rPr lang="ja-JP" altLang="ja-JP" sz="3200" b="1" dirty="0" smtClean="0"/>
              <a:t>を</a:t>
            </a:r>
            <a:r>
              <a:rPr lang="en-US" altLang="ja-JP" sz="3200" b="1" dirty="0" smtClean="0"/>
              <a:t>1</a:t>
            </a:r>
            <a:r>
              <a:rPr lang="ja-JP" altLang="ja-JP" sz="3200" b="1" dirty="0" smtClean="0"/>
              <a:t>か</a:t>
            </a:r>
            <a:r>
              <a:rPr lang="ja-JP" altLang="ja-JP" sz="3200" b="1" dirty="0"/>
              <a:t>月投与</a:t>
            </a:r>
            <a:r>
              <a:rPr lang="ja-JP" altLang="ja-JP" sz="3200" b="1" dirty="0" smtClean="0"/>
              <a:t>した</a:t>
            </a:r>
            <a:r>
              <a:rPr lang="en-US" altLang="ja-JP" sz="3200" b="1" dirty="0" smtClean="0"/>
              <a:t>10</a:t>
            </a:r>
            <a:r>
              <a:rPr lang="ja-JP" altLang="ja-JP" sz="3200" b="1" dirty="0" smtClean="0"/>
              <a:t>例に</a:t>
            </a:r>
            <a:r>
              <a:rPr lang="ja-JP" altLang="ja-JP" sz="3200" b="1" dirty="0"/>
              <a:t>対して</a:t>
            </a:r>
            <a:r>
              <a:rPr lang="ja-JP" altLang="ja-JP" sz="3200" b="1" dirty="0" smtClean="0"/>
              <a:t>、治療前後の</a:t>
            </a:r>
            <a:r>
              <a:rPr lang="en-US" altLang="ja-JP" sz="3200" b="1" dirty="0" err="1"/>
              <a:t>Pasesa</a:t>
            </a:r>
            <a:r>
              <a:rPr lang="en-US" altLang="ja-JP" sz="3200" b="1" baseline="30000" dirty="0"/>
              <a:t>®</a:t>
            </a:r>
            <a:r>
              <a:rPr lang="ja-JP" altLang="ja-JP" sz="3200" b="1" dirty="0"/>
              <a:t>を用いた血管指標</a:t>
            </a:r>
            <a:r>
              <a:rPr lang="en-US" altLang="ja-JP" sz="3200" b="1" dirty="0"/>
              <a:t>AVI</a:t>
            </a:r>
            <a:r>
              <a:rPr lang="ja-JP" altLang="ja-JP" sz="3200" b="1" dirty="0"/>
              <a:t>と</a:t>
            </a:r>
            <a:r>
              <a:rPr lang="en-US" altLang="ja-JP" sz="3200" b="1" dirty="0"/>
              <a:t>API</a:t>
            </a:r>
            <a:r>
              <a:rPr lang="ja-JP" altLang="ja-JP" sz="3200" b="1" dirty="0"/>
              <a:t>を測定し比較検討をした</a:t>
            </a:r>
            <a:r>
              <a:rPr lang="ja-JP" altLang="ja-JP" sz="3200" b="1" dirty="0" smtClean="0"/>
              <a:t>。</a:t>
            </a:r>
            <a:endParaRPr lang="ja-JP" altLang="ja-JP" sz="3200" b="1" dirty="0"/>
          </a:p>
        </p:txBody>
      </p:sp>
    </p:spTree>
    <p:extLst>
      <p:ext uri="{BB962C8B-B14F-4D97-AF65-F5344CB8AC3E}">
        <p14:creationId xmlns:p14="http://schemas.microsoft.com/office/powerpoint/2010/main" val="82738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466583" y="1012666"/>
            <a:ext cx="2736303" cy="338554"/>
          </a:xfrm>
          <a:prstGeom prst="rect">
            <a:avLst/>
          </a:prstGeom>
          <a:noFill/>
          <a:ln w="9525">
            <a:solidFill>
              <a:schemeClr val="bg1"/>
            </a:solidFill>
            <a:miter lim="800000"/>
            <a:headEnd/>
            <a:tailEnd/>
          </a:ln>
          <a:effectLst/>
        </p:spPr>
        <p:txBody>
          <a:bodyPr wrap="square">
            <a:spAutoFit/>
          </a:bodyPr>
          <a:lstStyle/>
          <a:p>
            <a:pPr algn="ctr">
              <a:spcBef>
                <a:spcPct val="0"/>
              </a:spcBef>
            </a:pPr>
            <a:endParaRPr lang="en-US" altLang="ja-JP" sz="1600" b="1" dirty="0">
              <a:solidFill>
                <a:prstClr val="black"/>
              </a:solidFill>
              <a:latin typeface="ＭＳ Ｐゴシック"/>
            </a:endParaRPr>
          </a:p>
        </p:txBody>
      </p:sp>
      <p:sp>
        <p:nvSpPr>
          <p:cNvPr id="11" name="正方形/長方形 10"/>
          <p:cNvSpPr/>
          <p:nvPr/>
        </p:nvSpPr>
        <p:spPr>
          <a:xfrm>
            <a:off x="3131840" y="395953"/>
            <a:ext cx="2767104" cy="584775"/>
          </a:xfrm>
          <a:prstGeom prst="rect">
            <a:avLst/>
          </a:prstGeom>
        </p:spPr>
        <p:txBody>
          <a:bodyPr wrap="none">
            <a:spAutoFit/>
          </a:bodyPr>
          <a:lstStyle/>
          <a:p>
            <a:r>
              <a:rPr lang="ja-JP" altLang="en-US" sz="3200" b="1" dirty="0" smtClean="0">
                <a:solidFill>
                  <a:srgbClr val="FF0000"/>
                </a:solidFill>
                <a:effectLst>
                  <a:outerShdw blurRad="38100" dist="38100" dir="2700000" algn="tl">
                    <a:srgbClr val="C0C0C0"/>
                  </a:outerShdw>
                </a:effectLst>
                <a:latin typeface="Times" charset="0"/>
              </a:rPr>
              <a:t>対象と方法（</a:t>
            </a:r>
            <a:r>
              <a:rPr lang="en-US" altLang="ja-JP" sz="3200" b="1" dirty="0">
                <a:solidFill>
                  <a:srgbClr val="FF0000"/>
                </a:solidFill>
                <a:effectLst>
                  <a:outerShdw blurRad="38100" dist="38100" dir="2700000" algn="tl">
                    <a:srgbClr val="C0C0C0"/>
                  </a:outerShdw>
                </a:effectLst>
                <a:latin typeface="Times" charset="0"/>
              </a:rPr>
              <a:t>2</a:t>
            </a:r>
            <a:r>
              <a:rPr lang="ja-JP" altLang="en-US" sz="3200" b="1" dirty="0" smtClean="0">
                <a:solidFill>
                  <a:srgbClr val="FF0000"/>
                </a:solidFill>
                <a:effectLst>
                  <a:outerShdw blurRad="38100" dist="38100" dir="2700000" algn="tl">
                    <a:srgbClr val="C0C0C0"/>
                  </a:outerShdw>
                </a:effectLst>
                <a:latin typeface="Times" charset="0"/>
              </a:rPr>
              <a:t>）</a:t>
            </a:r>
            <a:endParaRPr lang="ja-JP" altLang="en-US" sz="3200" b="1" dirty="0">
              <a:solidFill>
                <a:srgbClr val="FF0000"/>
              </a:solidFill>
              <a:effectLst>
                <a:outerShdw blurRad="38100" dist="38100" dir="2700000" algn="tl">
                  <a:srgbClr val="C0C0C0"/>
                </a:outerShdw>
              </a:effectLst>
              <a:latin typeface="Times" charset="0"/>
            </a:endParaRPr>
          </a:p>
        </p:txBody>
      </p:sp>
      <p:graphicFrame>
        <p:nvGraphicFramePr>
          <p:cNvPr id="8" name="表 7"/>
          <p:cNvGraphicFramePr>
            <a:graphicFrameLocks noGrp="1"/>
          </p:cNvGraphicFramePr>
          <p:nvPr>
            <p:extLst>
              <p:ext uri="{D42A27DB-BD31-4B8C-83A1-F6EECF244321}">
                <p14:modId xmlns:p14="http://schemas.microsoft.com/office/powerpoint/2010/main" val="534679250"/>
              </p:ext>
            </p:extLst>
          </p:nvPr>
        </p:nvGraphicFramePr>
        <p:xfrm>
          <a:off x="2051720" y="1268759"/>
          <a:ext cx="3946532" cy="4699561"/>
        </p:xfrm>
        <a:graphic>
          <a:graphicData uri="http://schemas.openxmlformats.org/drawingml/2006/table">
            <a:tbl>
              <a:tblPr firstRow="1" bandRow="1">
                <a:tableStyleId>{2D5ABB26-0587-4C30-8999-92F81FD0307C}</a:tableStyleId>
              </a:tblPr>
              <a:tblGrid>
                <a:gridCol w="1973266"/>
                <a:gridCol w="1973266"/>
              </a:tblGrid>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n>
                            <a:solidFill>
                              <a:schemeClr val="tx1"/>
                            </a:solidFill>
                          </a:ln>
                          <a:solidFill>
                            <a:schemeClr val="tx1"/>
                          </a:solidFill>
                        </a:rPr>
                        <a:t>症例数</a:t>
                      </a:r>
                      <a:endParaRPr kumimoji="1" lang="ja-JP" altLang="en-US" sz="24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smtClean="0">
                          <a:solidFill>
                            <a:schemeClr val="tx2">
                              <a:lumMod val="60000"/>
                              <a:lumOff val="40000"/>
                            </a:schemeClr>
                          </a:solidFill>
                          <a:latin typeface="+mj-ea"/>
                          <a:ea typeface="+mn-ea"/>
                          <a:cs typeface="+mn-cs"/>
                        </a:rPr>
                        <a:t>n=10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1"/>
                          </a:solidFill>
                        </a:rPr>
                        <a:t>糖尿病歴</a:t>
                      </a:r>
                      <a:endParaRPr kumimoji="1" lang="ja-JP" altLang="en-US" sz="24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3.5±5.8</a:t>
                      </a:r>
                      <a:r>
                        <a:rPr kumimoji="1" lang="ja-JP" altLang="en-US" sz="2400" b="1" kern="1200" dirty="0" smtClean="0">
                          <a:solidFill>
                            <a:schemeClr val="tx2">
                              <a:lumMod val="60000"/>
                              <a:lumOff val="40000"/>
                            </a:schemeClr>
                          </a:solidFill>
                          <a:latin typeface="+mj-ea"/>
                          <a:ea typeface="+mn-ea"/>
                          <a:cs typeface="+mn-cs"/>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1"/>
                          </a:solidFill>
                        </a:rPr>
                        <a:t>年齢</a:t>
                      </a:r>
                      <a:endParaRPr kumimoji="1" lang="ja-JP" altLang="en-US" sz="24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54±14</a:t>
                      </a:r>
                      <a:r>
                        <a:rPr kumimoji="1" lang="ja-JP" altLang="en-US" sz="2400" b="1" kern="1200" dirty="0" smtClean="0">
                          <a:solidFill>
                            <a:schemeClr val="tx2">
                              <a:lumMod val="60000"/>
                              <a:lumOff val="40000"/>
                            </a:schemeClr>
                          </a:solidFill>
                          <a:latin typeface="+mj-ea"/>
                          <a:ea typeface="+mn-ea"/>
                          <a:cs typeface="+mn-cs"/>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ja-JP" altLang="en-US" sz="2400" b="1" kern="1200" dirty="0" smtClean="0">
                          <a:solidFill>
                            <a:schemeClr val="tx1"/>
                          </a:solidFill>
                        </a:rPr>
                        <a:t>性別 </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2">
                              <a:lumMod val="60000"/>
                              <a:lumOff val="40000"/>
                            </a:schemeClr>
                          </a:solidFill>
                          <a:latin typeface="+mj-ea"/>
                          <a:ea typeface="+mn-ea"/>
                          <a:cs typeface="+mn-cs"/>
                        </a:rPr>
                        <a:t>男</a:t>
                      </a:r>
                      <a:r>
                        <a:rPr kumimoji="1" lang="en-US" altLang="ja-JP" sz="2400" b="1" kern="1200" dirty="0" smtClean="0">
                          <a:solidFill>
                            <a:schemeClr val="tx2">
                              <a:lumMod val="60000"/>
                              <a:lumOff val="40000"/>
                            </a:schemeClr>
                          </a:solidFill>
                          <a:latin typeface="+mj-ea"/>
                          <a:ea typeface="+mn-ea"/>
                          <a:cs typeface="+mn-cs"/>
                        </a:rPr>
                        <a:t>6/</a:t>
                      </a:r>
                      <a:r>
                        <a:rPr kumimoji="1" lang="ja-JP" altLang="en-US" sz="2400" b="1" kern="1200" dirty="0" smtClean="0">
                          <a:solidFill>
                            <a:schemeClr val="tx2">
                              <a:lumMod val="60000"/>
                              <a:lumOff val="40000"/>
                            </a:schemeClr>
                          </a:solidFill>
                          <a:latin typeface="+mj-ea"/>
                          <a:ea typeface="+mn-ea"/>
                          <a:cs typeface="+mn-cs"/>
                        </a:rPr>
                        <a:t>女</a:t>
                      </a:r>
                      <a:r>
                        <a:rPr kumimoji="1" lang="en-US" altLang="ja-JP" sz="2400" b="1" kern="1200" dirty="0" smtClean="0">
                          <a:solidFill>
                            <a:schemeClr val="tx2">
                              <a:lumMod val="60000"/>
                              <a:lumOff val="40000"/>
                            </a:schemeClr>
                          </a:solidFill>
                          <a:latin typeface="+mj-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1" kern="1200" dirty="0" smtClean="0">
                          <a:solidFill>
                            <a:schemeClr val="tx1"/>
                          </a:solidFill>
                        </a:rPr>
                        <a:t>BMI </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29.0±6.1</a:t>
                      </a:r>
                      <a:endParaRPr kumimoji="1" lang="en-US" altLang="ja-JP" sz="2400" b="1" kern="1200" dirty="0" smtClean="0">
                        <a:solidFill>
                          <a:schemeClr val="tx2">
                            <a:lumMod val="60000"/>
                            <a:lumOff val="40000"/>
                          </a:schemeClr>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1" kern="1200" dirty="0" smtClean="0">
                          <a:solidFill>
                            <a:schemeClr val="tx1"/>
                          </a:solidFill>
                        </a:rPr>
                        <a:t>HbA1c </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b="1" u="none" kern="1200" dirty="0" smtClean="0">
                          <a:solidFill>
                            <a:schemeClr val="tx2">
                              <a:lumMod val="60000"/>
                              <a:lumOff val="40000"/>
                            </a:schemeClr>
                          </a:solidFill>
                          <a:latin typeface="+mj-ea"/>
                          <a:ea typeface="+mn-ea"/>
                          <a:cs typeface="+mn-cs"/>
                        </a:rPr>
                        <a:t>7.1±0.7</a:t>
                      </a:r>
                      <a:r>
                        <a:rPr kumimoji="1" lang="en-US" altLang="ja-JP" sz="2400" b="1" kern="1200" dirty="0" smtClean="0">
                          <a:solidFill>
                            <a:schemeClr val="tx2">
                              <a:lumMod val="60000"/>
                              <a:lumOff val="40000"/>
                            </a:schemeClr>
                          </a:solidFill>
                          <a:latin typeface="+mj-ea"/>
                          <a:ea typeface="+mn-ea"/>
                          <a:cs typeface="+mn-cs"/>
                        </a:rPr>
                        <a:t>%</a:t>
                      </a:r>
                      <a:endParaRPr kumimoji="1" lang="ja-JP" altLang="en-US" sz="24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755">
                <a:tc>
                  <a:txBody>
                    <a:bodyPr/>
                    <a:lstStyle/>
                    <a:p>
                      <a:pPr algn="ctr"/>
                      <a:r>
                        <a:rPr kumimoji="1" lang="ja-JP" altLang="en-US" sz="2400" b="1" kern="1200" dirty="0" smtClean="0">
                          <a:ln>
                            <a:noFill/>
                          </a:ln>
                          <a:solidFill>
                            <a:schemeClr val="tx1"/>
                          </a:solidFill>
                        </a:rPr>
                        <a:t>血圧</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u="none" kern="1200" dirty="0" smtClean="0">
                          <a:solidFill>
                            <a:schemeClr val="tx2">
                              <a:lumMod val="60000"/>
                              <a:lumOff val="40000"/>
                            </a:schemeClr>
                          </a:solidFill>
                          <a:latin typeface="+mj-ea"/>
                          <a:ea typeface="+mn-ea"/>
                          <a:cs typeface="+mn-cs"/>
                        </a:rPr>
                        <a:t>148±16/</a:t>
                      </a:r>
                    </a:p>
                    <a:p>
                      <a:pPr algn="ctr"/>
                      <a:r>
                        <a:rPr kumimoji="1" lang="en-US" altLang="ja-JP" sz="1800" b="1" u="none" kern="1200" dirty="0" smtClean="0">
                          <a:solidFill>
                            <a:schemeClr val="tx2">
                              <a:lumMod val="60000"/>
                              <a:lumOff val="40000"/>
                            </a:schemeClr>
                          </a:solidFill>
                          <a:latin typeface="+mj-ea"/>
                          <a:ea typeface="+mn-ea"/>
                          <a:cs typeface="+mn-cs"/>
                        </a:rPr>
                        <a:t>81±13</a:t>
                      </a:r>
                      <a:r>
                        <a:rPr kumimoji="1" lang="en-US" altLang="ja-JP" sz="1800" b="1" u="none" kern="1200" baseline="0" dirty="0" smtClean="0">
                          <a:solidFill>
                            <a:schemeClr val="tx2">
                              <a:lumMod val="60000"/>
                              <a:lumOff val="40000"/>
                            </a:schemeClr>
                          </a:solidFill>
                          <a:latin typeface="+mj-ea"/>
                          <a:ea typeface="+mn-ea"/>
                          <a:cs typeface="+mn-cs"/>
                        </a:rPr>
                        <a:t> mmHg</a:t>
                      </a:r>
                      <a:endParaRPr kumimoji="1" lang="ja-JP" altLang="en-US" sz="18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40939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259631" y="1014340"/>
            <a:ext cx="3096345" cy="400110"/>
          </a:xfrm>
          <a:prstGeom prst="rect">
            <a:avLst/>
          </a:prstGeom>
          <a:noFill/>
          <a:ln w="9525">
            <a:solidFill>
              <a:schemeClr val="bg1"/>
            </a:solidFill>
            <a:miter lim="800000"/>
            <a:headEnd/>
            <a:tailEnd/>
          </a:ln>
          <a:effectLst/>
        </p:spPr>
        <p:txBody>
          <a:bodyPr wrap="square">
            <a:spAutoFit/>
          </a:bodyPr>
          <a:lstStyle/>
          <a:p>
            <a:pPr algn="ctr">
              <a:spcBef>
                <a:spcPct val="0"/>
              </a:spcBef>
            </a:pPr>
            <a:r>
              <a:rPr lang="ja-JP" altLang="en-US" sz="2000" b="1" dirty="0" smtClean="0">
                <a:solidFill>
                  <a:prstClr val="black"/>
                </a:solidFill>
                <a:latin typeface="ＭＳ Ｐゴシック"/>
              </a:rPr>
              <a:t>エンパグリフロジン</a:t>
            </a:r>
            <a:r>
              <a:rPr lang="ja-JP" altLang="en-US" sz="2000" b="1" dirty="0">
                <a:solidFill>
                  <a:prstClr val="black"/>
                </a:solidFill>
                <a:latin typeface="ＭＳ Ｐゴシック"/>
              </a:rPr>
              <a:t>投与</a:t>
            </a:r>
            <a:r>
              <a:rPr lang="ja-JP" altLang="en-US" sz="2000" b="1" dirty="0" smtClean="0">
                <a:solidFill>
                  <a:prstClr val="black"/>
                </a:solidFill>
                <a:latin typeface="ＭＳ Ｐゴシック"/>
              </a:rPr>
              <a:t>群</a:t>
            </a:r>
            <a:endParaRPr lang="en-US" altLang="ja-JP" sz="1600" b="1" dirty="0">
              <a:solidFill>
                <a:prstClr val="black"/>
              </a:solidFill>
              <a:latin typeface="ＭＳ Ｐゴシック"/>
            </a:endParaRPr>
          </a:p>
        </p:txBody>
      </p:sp>
      <p:sp>
        <p:nvSpPr>
          <p:cNvPr id="11" name="正方形/長方形 10"/>
          <p:cNvSpPr/>
          <p:nvPr/>
        </p:nvSpPr>
        <p:spPr>
          <a:xfrm>
            <a:off x="3131840" y="395953"/>
            <a:ext cx="2767104" cy="584775"/>
          </a:xfrm>
          <a:prstGeom prst="rect">
            <a:avLst/>
          </a:prstGeom>
        </p:spPr>
        <p:txBody>
          <a:bodyPr wrap="none">
            <a:spAutoFit/>
          </a:bodyPr>
          <a:lstStyle/>
          <a:p>
            <a:r>
              <a:rPr lang="ja-JP" altLang="en-US" sz="3200" b="1" dirty="0" smtClean="0">
                <a:solidFill>
                  <a:srgbClr val="FF0000"/>
                </a:solidFill>
                <a:effectLst>
                  <a:outerShdw blurRad="38100" dist="38100" dir="2700000" algn="tl">
                    <a:srgbClr val="C0C0C0"/>
                  </a:outerShdw>
                </a:effectLst>
                <a:latin typeface="Times" charset="0"/>
              </a:rPr>
              <a:t>対象と方法（</a:t>
            </a:r>
            <a:r>
              <a:rPr lang="en-US" altLang="ja-JP" sz="3200" b="1" dirty="0">
                <a:solidFill>
                  <a:srgbClr val="FF0000"/>
                </a:solidFill>
                <a:effectLst>
                  <a:outerShdw blurRad="38100" dist="38100" dir="2700000" algn="tl">
                    <a:srgbClr val="C0C0C0"/>
                  </a:outerShdw>
                </a:effectLst>
                <a:latin typeface="Times" charset="0"/>
              </a:rPr>
              <a:t>3</a:t>
            </a:r>
            <a:r>
              <a:rPr lang="ja-JP" altLang="en-US" sz="3200" b="1" dirty="0" smtClean="0">
                <a:solidFill>
                  <a:srgbClr val="FF0000"/>
                </a:solidFill>
                <a:effectLst>
                  <a:outerShdw blurRad="38100" dist="38100" dir="2700000" algn="tl">
                    <a:srgbClr val="C0C0C0"/>
                  </a:outerShdw>
                </a:effectLst>
                <a:latin typeface="Times" charset="0"/>
              </a:rPr>
              <a:t>）</a:t>
            </a:r>
            <a:endParaRPr lang="ja-JP" altLang="en-US" sz="3200" b="1" dirty="0">
              <a:solidFill>
                <a:srgbClr val="FF0000"/>
              </a:solidFill>
              <a:effectLst>
                <a:outerShdw blurRad="38100" dist="38100" dir="2700000" algn="tl">
                  <a:srgbClr val="C0C0C0"/>
                </a:outerShdw>
              </a:effectLst>
              <a:latin typeface="Times" charset="0"/>
            </a:endParaRPr>
          </a:p>
        </p:txBody>
      </p:sp>
      <p:graphicFrame>
        <p:nvGraphicFramePr>
          <p:cNvPr id="2" name="表 1"/>
          <p:cNvGraphicFramePr>
            <a:graphicFrameLocks noGrp="1"/>
          </p:cNvGraphicFramePr>
          <p:nvPr>
            <p:extLst>
              <p:ext uri="{D42A27DB-BD31-4B8C-83A1-F6EECF244321}">
                <p14:modId xmlns:p14="http://schemas.microsoft.com/office/powerpoint/2010/main" val="3695867798"/>
              </p:ext>
            </p:extLst>
          </p:nvPr>
        </p:nvGraphicFramePr>
        <p:xfrm>
          <a:off x="1259631" y="1556792"/>
          <a:ext cx="3010428" cy="4051488"/>
        </p:xfrm>
        <a:graphic>
          <a:graphicData uri="http://schemas.openxmlformats.org/drawingml/2006/table">
            <a:tbl>
              <a:tblPr firstRow="1" bandRow="1">
                <a:tableStyleId>{2D5ABB26-0587-4C30-8999-92F81FD0307C}</a:tableStyleId>
              </a:tblPr>
              <a:tblGrid>
                <a:gridCol w="1505214"/>
                <a:gridCol w="1505214"/>
              </a:tblGrid>
              <a:tr h="578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n>
                            <a:solidFill>
                              <a:schemeClr val="tx1"/>
                            </a:solidFill>
                          </a:ln>
                          <a:solidFill>
                            <a:schemeClr val="tx1"/>
                          </a:solidFill>
                        </a:rPr>
                        <a:t>症例数</a:t>
                      </a:r>
                      <a:endParaRPr kumimoji="1" lang="ja-JP" altLang="en-US" sz="18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smtClean="0">
                          <a:solidFill>
                            <a:schemeClr val="tx2">
                              <a:lumMod val="60000"/>
                              <a:lumOff val="40000"/>
                            </a:schemeClr>
                          </a:solidFill>
                          <a:latin typeface="+mj-ea"/>
                          <a:ea typeface="+mn-ea"/>
                          <a:cs typeface="+mn-cs"/>
                        </a:rPr>
                        <a:t>n=5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rPr>
                        <a:t>糖尿病歴</a:t>
                      </a:r>
                      <a:endParaRPr kumimoji="1" lang="ja-JP" altLang="en-US" sz="18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none" kern="1200" dirty="0" smtClean="0">
                          <a:solidFill>
                            <a:schemeClr val="tx2">
                              <a:lumMod val="60000"/>
                              <a:lumOff val="40000"/>
                            </a:schemeClr>
                          </a:solidFill>
                          <a:latin typeface="+mj-ea"/>
                          <a:ea typeface="+mn-ea"/>
                          <a:cs typeface="+mn-cs"/>
                        </a:rPr>
                        <a:t>3.6±4.3</a:t>
                      </a:r>
                      <a:r>
                        <a:rPr kumimoji="1" lang="ja-JP" altLang="en-US" sz="1600" b="1" u="none" kern="1200" dirty="0" smtClean="0">
                          <a:solidFill>
                            <a:schemeClr val="tx2">
                              <a:lumMod val="60000"/>
                              <a:lumOff val="40000"/>
                            </a:schemeClr>
                          </a:solidFill>
                          <a:latin typeface="+mj-ea"/>
                          <a:ea typeface="+mn-ea"/>
                          <a:cs typeface="+mn-cs"/>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rPr>
                        <a:t>年齢</a:t>
                      </a:r>
                      <a:endParaRPr kumimoji="1" lang="ja-JP" altLang="en-US" sz="18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none" kern="1200" dirty="0" smtClean="0">
                          <a:solidFill>
                            <a:schemeClr val="tx2">
                              <a:lumMod val="60000"/>
                              <a:lumOff val="40000"/>
                            </a:schemeClr>
                          </a:solidFill>
                          <a:latin typeface="+mj-ea"/>
                          <a:ea typeface="+mn-ea"/>
                          <a:cs typeface="+mn-cs"/>
                        </a:rPr>
                        <a:t>45±15</a:t>
                      </a:r>
                      <a:r>
                        <a:rPr kumimoji="1" lang="ja-JP" altLang="en-US" sz="1600" b="1" kern="1200" dirty="0" smtClean="0">
                          <a:solidFill>
                            <a:schemeClr val="tx2">
                              <a:lumMod val="60000"/>
                              <a:lumOff val="40000"/>
                            </a:schemeClr>
                          </a:solidFill>
                          <a:latin typeface="+mj-ea"/>
                          <a:ea typeface="+mn-ea"/>
                          <a:cs typeface="+mn-cs"/>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ja-JP" altLang="en-US" sz="1800" b="1" kern="1200" dirty="0" smtClean="0">
                          <a:solidFill>
                            <a:schemeClr val="tx1"/>
                          </a:solidFill>
                        </a:rPr>
                        <a:t>性別 </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smtClean="0">
                          <a:solidFill>
                            <a:schemeClr val="tx2">
                              <a:lumMod val="60000"/>
                              <a:lumOff val="40000"/>
                            </a:schemeClr>
                          </a:solidFill>
                          <a:latin typeface="+mj-ea"/>
                          <a:ea typeface="+mn-ea"/>
                          <a:cs typeface="+mn-cs"/>
                        </a:rPr>
                        <a:t>男</a:t>
                      </a:r>
                      <a:r>
                        <a:rPr kumimoji="1" lang="en-US" altLang="ja-JP" sz="1600" b="1" kern="1200" dirty="0" smtClean="0">
                          <a:solidFill>
                            <a:schemeClr val="tx2">
                              <a:lumMod val="60000"/>
                              <a:lumOff val="40000"/>
                            </a:schemeClr>
                          </a:solidFill>
                          <a:latin typeface="+mj-ea"/>
                          <a:ea typeface="+mn-ea"/>
                          <a:cs typeface="+mn-cs"/>
                        </a:rPr>
                        <a:t>3/</a:t>
                      </a:r>
                      <a:r>
                        <a:rPr kumimoji="1" lang="ja-JP" altLang="en-US" sz="1600" b="1" kern="1200" dirty="0" smtClean="0">
                          <a:solidFill>
                            <a:schemeClr val="tx2">
                              <a:lumMod val="60000"/>
                              <a:lumOff val="40000"/>
                            </a:schemeClr>
                          </a:solidFill>
                          <a:latin typeface="+mj-ea"/>
                          <a:ea typeface="+mn-ea"/>
                          <a:cs typeface="+mn-cs"/>
                        </a:rPr>
                        <a:t>女</a:t>
                      </a:r>
                      <a:r>
                        <a:rPr kumimoji="1" lang="en-US" altLang="ja-JP" sz="1600" b="1" kern="1200" dirty="0" smtClean="0">
                          <a:solidFill>
                            <a:schemeClr val="tx2">
                              <a:lumMod val="60000"/>
                              <a:lumOff val="40000"/>
                            </a:schemeClr>
                          </a:solidFill>
                          <a:latin typeface="+mj-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en-US" altLang="ja-JP" sz="1800" b="1" kern="1200" dirty="0" smtClean="0">
                          <a:solidFill>
                            <a:schemeClr val="tx1"/>
                          </a:solidFill>
                        </a:rPr>
                        <a:t>BMI </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smtClean="0">
                          <a:solidFill>
                            <a:schemeClr val="tx2">
                              <a:lumMod val="60000"/>
                              <a:lumOff val="40000"/>
                            </a:schemeClr>
                          </a:solidFill>
                          <a:latin typeface="+mj-ea"/>
                          <a:ea typeface="+mn-ea"/>
                          <a:cs typeface="+mn-cs"/>
                        </a:rPr>
                        <a:t>28.7</a:t>
                      </a:r>
                      <a:r>
                        <a:rPr kumimoji="1" lang="en-US" altLang="ja-JP" sz="1600" b="1" u="none" kern="1200" dirty="0" smtClean="0">
                          <a:solidFill>
                            <a:schemeClr val="tx2">
                              <a:lumMod val="60000"/>
                              <a:lumOff val="40000"/>
                            </a:schemeClr>
                          </a:solidFill>
                          <a:latin typeface="+mj-ea"/>
                          <a:ea typeface="+mn-ea"/>
                          <a:cs typeface="+mn-cs"/>
                        </a:rPr>
                        <a:t>±4.1</a:t>
                      </a:r>
                      <a:endParaRPr kumimoji="1" lang="en-US" altLang="ja-JP" sz="1600" b="1" kern="1200" dirty="0" smtClean="0">
                        <a:solidFill>
                          <a:schemeClr val="tx2">
                            <a:lumMod val="60000"/>
                            <a:lumOff val="40000"/>
                          </a:schemeClr>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en-US" altLang="ja-JP" sz="1800" b="1" kern="1200" dirty="0" smtClean="0">
                          <a:solidFill>
                            <a:schemeClr val="tx1"/>
                          </a:solidFill>
                        </a:rPr>
                        <a:t>HbA1c </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u="none" kern="1200" dirty="0" smtClean="0">
                          <a:solidFill>
                            <a:schemeClr val="tx2">
                              <a:lumMod val="60000"/>
                              <a:lumOff val="40000"/>
                            </a:schemeClr>
                          </a:solidFill>
                          <a:latin typeface="+mj-ea"/>
                          <a:ea typeface="+mn-ea"/>
                          <a:cs typeface="+mn-cs"/>
                        </a:rPr>
                        <a:t>7.7±</a:t>
                      </a:r>
                      <a:r>
                        <a:rPr kumimoji="1" lang="en-US" altLang="ja-JP" sz="1600" b="1" kern="1200" dirty="0" smtClean="0">
                          <a:solidFill>
                            <a:schemeClr val="tx2">
                              <a:lumMod val="60000"/>
                              <a:lumOff val="40000"/>
                            </a:schemeClr>
                          </a:solidFill>
                          <a:latin typeface="+mj-ea"/>
                          <a:ea typeface="+mn-ea"/>
                          <a:cs typeface="+mn-cs"/>
                        </a:rPr>
                        <a:t>1.3%</a:t>
                      </a:r>
                      <a:endParaRPr kumimoji="1" lang="ja-JP" altLang="en-US" sz="16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ja-JP" altLang="en-US" sz="1800" b="1" kern="1200" dirty="0" smtClean="0">
                          <a:ln>
                            <a:noFill/>
                          </a:ln>
                          <a:solidFill>
                            <a:schemeClr val="tx1"/>
                          </a:solidFill>
                        </a:rPr>
                        <a:t>血圧</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u="none" kern="1200" dirty="0" smtClean="0">
                          <a:solidFill>
                            <a:schemeClr val="tx2">
                              <a:lumMod val="60000"/>
                              <a:lumOff val="40000"/>
                            </a:schemeClr>
                          </a:solidFill>
                          <a:latin typeface="+mj-ea"/>
                          <a:ea typeface="+mn-ea"/>
                          <a:cs typeface="+mn-cs"/>
                        </a:rPr>
                        <a:t>141±7.8/</a:t>
                      </a:r>
                    </a:p>
                    <a:p>
                      <a:pPr algn="ctr"/>
                      <a:r>
                        <a:rPr kumimoji="1" lang="en-US" altLang="ja-JP" sz="1600" b="1" u="none" kern="1200" dirty="0" smtClean="0">
                          <a:solidFill>
                            <a:schemeClr val="tx2">
                              <a:lumMod val="60000"/>
                              <a:lumOff val="40000"/>
                            </a:schemeClr>
                          </a:solidFill>
                          <a:latin typeface="+mj-ea"/>
                          <a:ea typeface="+mn-ea"/>
                          <a:cs typeface="+mn-cs"/>
                        </a:rPr>
                        <a:t>90</a:t>
                      </a:r>
                      <a:r>
                        <a:rPr kumimoji="1" lang="en-US" altLang="ja-JP" sz="1600" b="1" kern="1200" dirty="0" smtClean="0">
                          <a:solidFill>
                            <a:schemeClr val="tx2">
                              <a:lumMod val="60000"/>
                              <a:lumOff val="40000"/>
                            </a:schemeClr>
                          </a:solidFill>
                          <a:latin typeface="+mj-ea"/>
                          <a:ea typeface="+mn-ea"/>
                          <a:cs typeface="+mn-cs"/>
                        </a:rPr>
                        <a:t> </a:t>
                      </a:r>
                      <a:r>
                        <a:rPr kumimoji="1" lang="en-US" altLang="ja-JP" sz="1600" b="1" u="none" kern="1200" dirty="0" smtClean="0">
                          <a:solidFill>
                            <a:schemeClr val="tx2">
                              <a:lumMod val="60000"/>
                              <a:lumOff val="40000"/>
                            </a:schemeClr>
                          </a:solidFill>
                          <a:latin typeface="+mj-ea"/>
                          <a:ea typeface="+mn-ea"/>
                          <a:cs typeface="+mn-cs"/>
                        </a:rPr>
                        <a:t>±8.7</a:t>
                      </a:r>
                      <a:r>
                        <a:rPr kumimoji="1" lang="en-US" altLang="ja-JP" sz="1600" b="1" u="none" kern="1200" baseline="0" dirty="0" smtClean="0">
                          <a:solidFill>
                            <a:schemeClr val="tx2">
                              <a:lumMod val="60000"/>
                              <a:lumOff val="40000"/>
                            </a:schemeClr>
                          </a:solidFill>
                          <a:latin typeface="+mj-ea"/>
                          <a:ea typeface="+mn-ea"/>
                          <a:cs typeface="+mn-cs"/>
                        </a:rPr>
                        <a:t> mmHg</a:t>
                      </a:r>
                      <a:endParaRPr kumimoji="1" lang="ja-JP" altLang="en-US" sz="16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4802182" y="1012666"/>
            <a:ext cx="3010178" cy="400110"/>
          </a:xfrm>
          <a:prstGeom prst="rect">
            <a:avLst/>
          </a:prstGeom>
        </p:spPr>
        <p:txBody>
          <a:bodyPr wrap="square">
            <a:spAutoFit/>
          </a:bodyPr>
          <a:lstStyle/>
          <a:p>
            <a:pPr algn="ctr">
              <a:spcBef>
                <a:spcPct val="0"/>
              </a:spcBef>
            </a:pPr>
            <a:r>
              <a:rPr lang="ja-JP" altLang="en-US" sz="2000" b="1" dirty="0" smtClean="0">
                <a:solidFill>
                  <a:prstClr val="black"/>
                </a:solidFill>
                <a:latin typeface="ＭＳ Ｐゴシック"/>
              </a:rPr>
              <a:t>ダパグリフロジン</a:t>
            </a:r>
            <a:r>
              <a:rPr lang="ja-JP" altLang="en-US" sz="2000" b="1" dirty="0">
                <a:solidFill>
                  <a:prstClr val="black"/>
                </a:solidFill>
                <a:latin typeface="ＭＳ Ｐゴシック"/>
              </a:rPr>
              <a:t>投与</a:t>
            </a:r>
            <a:r>
              <a:rPr lang="ja-JP" altLang="en-US" sz="2000" b="1" dirty="0" smtClean="0">
                <a:solidFill>
                  <a:prstClr val="black"/>
                </a:solidFill>
                <a:latin typeface="ＭＳ Ｐゴシック"/>
              </a:rPr>
              <a:t>群</a:t>
            </a:r>
            <a:endParaRPr lang="ja-JP" altLang="en-US" sz="2000" b="1" dirty="0">
              <a:solidFill>
                <a:prstClr val="black"/>
              </a:solidFill>
              <a:latin typeface="ＭＳ Ｐゴシック"/>
            </a:endParaRPr>
          </a:p>
        </p:txBody>
      </p:sp>
      <p:graphicFrame>
        <p:nvGraphicFramePr>
          <p:cNvPr id="8" name="表 7"/>
          <p:cNvGraphicFramePr>
            <a:graphicFrameLocks noGrp="1"/>
          </p:cNvGraphicFramePr>
          <p:nvPr>
            <p:extLst>
              <p:ext uri="{D42A27DB-BD31-4B8C-83A1-F6EECF244321}">
                <p14:modId xmlns:p14="http://schemas.microsoft.com/office/powerpoint/2010/main" val="500831456"/>
              </p:ext>
            </p:extLst>
          </p:nvPr>
        </p:nvGraphicFramePr>
        <p:xfrm>
          <a:off x="4801932" y="1556792"/>
          <a:ext cx="3010428" cy="4051488"/>
        </p:xfrm>
        <a:graphic>
          <a:graphicData uri="http://schemas.openxmlformats.org/drawingml/2006/table">
            <a:tbl>
              <a:tblPr firstRow="1" bandRow="1">
                <a:tableStyleId>{2D5ABB26-0587-4C30-8999-92F81FD0307C}</a:tableStyleId>
              </a:tblPr>
              <a:tblGrid>
                <a:gridCol w="1505214"/>
                <a:gridCol w="1505214"/>
              </a:tblGrid>
              <a:tr h="578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n>
                            <a:solidFill>
                              <a:schemeClr val="tx1"/>
                            </a:solidFill>
                          </a:ln>
                          <a:solidFill>
                            <a:schemeClr val="tx1"/>
                          </a:solidFill>
                        </a:rPr>
                        <a:t>症例数</a:t>
                      </a:r>
                      <a:endParaRPr kumimoji="1" lang="ja-JP" altLang="en-US" sz="18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smtClean="0">
                          <a:solidFill>
                            <a:schemeClr val="tx2">
                              <a:lumMod val="60000"/>
                              <a:lumOff val="40000"/>
                            </a:schemeClr>
                          </a:solidFill>
                          <a:latin typeface="+mj-ea"/>
                          <a:ea typeface="+mn-ea"/>
                          <a:cs typeface="+mn-cs"/>
                        </a:rPr>
                        <a:t>n=5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rPr>
                        <a:t>糖尿病歴</a:t>
                      </a:r>
                      <a:endParaRPr kumimoji="1" lang="ja-JP" altLang="en-US" sz="18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none" kern="1200" dirty="0" smtClean="0">
                          <a:solidFill>
                            <a:schemeClr val="tx2">
                              <a:lumMod val="60000"/>
                              <a:lumOff val="40000"/>
                            </a:schemeClr>
                          </a:solidFill>
                          <a:latin typeface="+mj-ea"/>
                          <a:ea typeface="+mn-ea"/>
                          <a:cs typeface="+mn-cs"/>
                        </a:rPr>
                        <a:t>3.4±7.6</a:t>
                      </a:r>
                      <a:r>
                        <a:rPr kumimoji="1" lang="ja-JP" altLang="en-US" sz="1600" b="1" u="none" kern="1200" dirty="0" smtClean="0">
                          <a:solidFill>
                            <a:schemeClr val="tx2">
                              <a:lumMod val="60000"/>
                              <a:lumOff val="40000"/>
                            </a:schemeClr>
                          </a:solidFill>
                          <a:latin typeface="+mj-ea"/>
                          <a:ea typeface="+mn-ea"/>
                          <a:cs typeface="+mn-cs"/>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rPr>
                        <a:t>年齢</a:t>
                      </a:r>
                      <a:endParaRPr kumimoji="1" lang="ja-JP" altLang="en-US" sz="18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none" kern="1200" dirty="0" smtClean="0">
                          <a:solidFill>
                            <a:schemeClr val="tx2">
                              <a:lumMod val="60000"/>
                              <a:lumOff val="40000"/>
                            </a:schemeClr>
                          </a:solidFill>
                          <a:latin typeface="+mj-ea"/>
                          <a:ea typeface="+mn-ea"/>
                          <a:cs typeface="+mn-cs"/>
                        </a:rPr>
                        <a:t>63±7.0</a:t>
                      </a:r>
                      <a:r>
                        <a:rPr kumimoji="1" lang="ja-JP" altLang="en-US" sz="1600" b="1" u="none" kern="1200" dirty="0" smtClean="0">
                          <a:solidFill>
                            <a:schemeClr val="tx2">
                              <a:lumMod val="60000"/>
                              <a:lumOff val="40000"/>
                            </a:schemeClr>
                          </a:solidFill>
                          <a:latin typeface="+mj-ea"/>
                          <a:ea typeface="+mn-ea"/>
                          <a:cs typeface="+mn-cs"/>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ja-JP" altLang="en-US" sz="1800" b="1" kern="1200" dirty="0" smtClean="0">
                          <a:solidFill>
                            <a:schemeClr val="tx1"/>
                          </a:solidFill>
                        </a:rPr>
                        <a:t>性別 </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smtClean="0">
                          <a:solidFill>
                            <a:schemeClr val="tx2">
                              <a:lumMod val="60000"/>
                              <a:lumOff val="40000"/>
                            </a:schemeClr>
                          </a:solidFill>
                          <a:latin typeface="+mj-ea"/>
                          <a:ea typeface="+mn-ea"/>
                          <a:cs typeface="+mn-cs"/>
                        </a:rPr>
                        <a:t>男</a:t>
                      </a:r>
                      <a:r>
                        <a:rPr kumimoji="1" lang="en-US" altLang="ja-JP" sz="1600" b="1" kern="1200" dirty="0" smtClean="0">
                          <a:solidFill>
                            <a:schemeClr val="tx2">
                              <a:lumMod val="60000"/>
                              <a:lumOff val="40000"/>
                            </a:schemeClr>
                          </a:solidFill>
                          <a:latin typeface="+mj-ea"/>
                          <a:ea typeface="+mn-ea"/>
                          <a:cs typeface="+mn-cs"/>
                        </a:rPr>
                        <a:t>3/</a:t>
                      </a:r>
                      <a:r>
                        <a:rPr kumimoji="1" lang="ja-JP" altLang="en-US" sz="1600" b="1" kern="1200" dirty="0" smtClean="0">
                          <a:solidFill>
                            <a:schemeClr val="tx2">
                              <a:lumMod val="60000"/>
                              <a:lumOff val="40000"/>
                            </a:schemeClr>
                          </a:solidFill>
                          <a:latin typeface="+mj-ea"/>
                          <a:ea typeface="+mn-ea"/>
                          <a:cs typeface="+mn-cs"/>
                        </a:rPr>
                        <a:t>女</a:t>
                      </a:r>
                      <a:r>
                        <a:rPr kumimoji="1" lang="en-US" altLang="ja-JP" sz="1600" b="1" kern="1200" dirty="0" smtClean="0">
                          <a:solidFill>
                            <a:schemeClr val="tx2">
                              <a:lumMod val="60000"/>
                              <a:lumOff val="40000"/>
                            </a:schemeClr>
                          </a:solidFill>
                          <a:latin typeface="+mj-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en-US" altLang="ja-JP" sz="1800" b="1" kern="1200" dirty="0" smtClean="0">
                          <a:solidFill>
                            <a:schemeClr val="tx1"/>
                          </a:solidFill>
                        </a:rPr>
                        <a:t>BMI </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smtClean="0">
                          <a:solidFill>
                            <a:schemeClr val="tx2">
                              <a:lumMod val="60000"/>
                              <a:lumOff val="40000"/>
                            </a:schemeClr>
                          </a:solidFill>
                          <a:latin typeface="+mj-ea"/>
                          <a:ea typeface="+mn-ea"/>
                          <a:cs typeface="+mn-cs"/>
                        </a:rPr>
                        <a:t>29.3</a:t>
                      </a:r>
                      <a:r>
                        <a:rPr kumimoji="1" lang="en-US" altLang="ja-JP" sz="1600" b="1" u="none" kern="1200" dirty="0" smtClean="0">
                          <a:solidFill>
                            <a:schemeClr val="tx2">
                              <a:lumMod val="60000"/>
                              <a:lumOff val="40000"/>
                            </a:schemeClr>
                          </a:solidFill>
                          <a:latin typeface="+mj-ea"/>
                          <a:ea typeface="+mn-ea"/>
                          <a:cs typeface="+mn-cs"/>
                        </a:rPr>
                        <a:t>±8.2</a:t>
                      </a:r>
                      <a:endParaRPr kumimoji="1" lang="en-US" altLang="ja-JP" sz="1600" b="1" kern="1200" dirty="0" smtClean="0">
                        <a:solidFill>
                          <a:schemeClr val="tx2">
                            <a:lumMod val="60000"/>
                            <a:lumOff val="40000"/>
                          </a:schemeClr>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en-US" altLang="ja-JP" sz="1800" b="1" kern="1200" dirty="0" smtClean="0">
                          <a:solidFill>
                            <a:schemeClr val="tx1"/>
                          </a:solidFill>
                        </a:rPr>
                        <a:t>HbA1c </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u="none" kern="1200" dirty="0" smtClean="0">
                          <a:solidFill>
                            <a:schemeClr val="tx2">
                              <a:lumMod val="60000"/>
                              <a:lumOff val="40000"/>
                            </a:schemeClr>
                          </a:solidFill>
                          <a:latin typeface="+mj-ea"/>
                          <a:ea typeface="+mn-ea"/>
                          <a:cs typeface="+mn-cs"/>
                        </a:rPr>
                        <a:t>7.0±0.7</a:t>
                      </a:r>
                      <a:r>
                        <a:rPr kumimoji="1" lang="en-US" altLang="ja-JP" sz="1600" b="1" kern="1200" dirty="0" smtClean="0">
                          <a:solidFill>
                            <a:schemeClr val="tx2">
                              <a:lumMod val="60000"/>
                              <a:lumOff val="40000"/>
                            </a:schemeClr>
                          </a:solidFill>
                          <a:latin typeface="+mj-ea"/>
                          <a:ea typeface="+mn-ea"/>
                          <a:cs typeface="+mn-cs"/>
                        </a:rPr>
                        <a:t>%</a:t>
                      </a:r>
                      <a:endParaRPr kumimoji="1" lang="ja-JP" altLang="en-US" sz="16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728">
                <a:tc>
                  <a:txBody>
                    <a:bodyPr/>
                    <a:lstStyle/>
                    <a:p>
                      <a:pPr algn="ctr"/>
                      <a:r>
                        <a:rPr kumimoji="1" lang="ja-JP" altLang="en-US" sz="1800" b="1" kern="1200" dirty="0" smtClean="0">
                          <a:ln>
                            <a:noFill/>
                          </a:ln>
                          <a:solidFill>
                            <a:schemeClr val="tx1"/>
                          </a:solidFill>
                        </a:rPr>
                        <a:t>血圧</a:t>
                      </a:r>
                      <a:endParaRPr kumimoji="1" lang="ja-JP" altLang="en-US" sz="18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u="none" kern="1200" dirty="0" smtClean="0">
                          <a:solidFill>
                            <a:schemeClr val="tx2">
                              <a:lumMod val="60000"/>
                              <a:lumOff val="40000"/>
                            </a:schemeClr>
                          </a:solidFill>
                          <a:latin typeface="+mj-ea"/>
                          <a:ea typeface="+mn-ea"/>
                          <a:cs typeface="+mn-cs"/>
                        </a:rPr>
                        <a:t>155±20/</a:t>
                      </a:r>
                    </a:p>
                    <a:p>
                      <a:pPr algn="ctr"/>
                      <a:r>
                        <a:rPr kumimoji="1" lang="en-US" altLang="ja-JP" sz="1600" b="1" u="none" kern="1200" dirty="0" smtClean="0">
                          <a:solidFill>
                            <a:schemeClr val="tx2">
                              <a:lumMod val="60000"/>
                              <a:lumOff val="40000"/>
                            </a:schemeClr>
                          </a:solidFill>
                          <a:latin typeface="+mj-ea"/>
                          <a:ea typeface="+mn-ea"/>
                          <a:cs typeface="+mn-cs"/>
                        </a:rPr>
                        <a:t>72</a:t>
                      </a:r>
                      <a:r>
                        <a:rPr kumimoji="1" lang="en-US" altLang="ja-JP" sz="1600" b="1" kern="1200" dirty="0" smtClean="0">
                          <a:solidFill>
                            <a:schemeClr val="tx2">
                              <a:lumMod val="60000"/>
                              <a:lumOff val="40000"/>
                            </a:schemeClr>
                          </a:solidFill>
                          <a:latin typeface="+mj-ea"/>
                          <a:ea typeface="+mn-ea"/>
                          <a:cs typeface="+mn-cs"/>
                        </a:rPr>
                        <a:t> </a:t>
                      </a:r>
                      <a:r>
                        <a:rPr kumimoji="1" lang="en-US" altLang="ja-JP" sz="1600" b="1" u="none" kern="1200" dirty="0" smtClean="0">
                          <a:solidFill>
                            <a:schemeClr val="tx2">
                              <a:lumMod val="60000"/>
                              <a:lumOff val="40000"/>
                            </a:schemeClr>
                          </a:solidFill>
                          <a:latin typeface="+mj-ea"/>
                          <a:ea typeface="+mn-ea"/>
                          <a:cs typeface="+mn-cs"/>
                        </a:rPr>
                        <a:t>±11</a:t>
                      </a:r>
                      <a:r>
                        <a:rPr kumimoji="1" lang="en-US" altLang="ja-JP" sz="1600" b="1" u="none" kern="1200" baseline="0" dirty="0" smtClean="0">
                          <a:solidFill>
                            <a:schemeClr val="tx2">
                              <a:lumMod val="60000"/>
                              <a:lumOff val="40000"/>
                            </a:schemeClr>
                          </a:solidFill>
                          <a:latin typeface="+mj-ea"/>
                          <a:ea typeface="+mn-ea"/>
                          <a:cs typeface="+mn-cs"/>
                        </a:rPr>
                        <a:t> mmHg</a:t>
                      </a:r>
                      <a:endParaRPr kumimoji="1" lang="ja-JP" altLang="en-US" sz="16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77998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27395"/>
            <a:ext cx="6354911" cy="494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テキスト ボックス 3"/>
          <p:cNvSpPr txBox="1">
            <a:spLocks noChangeArrowheads="1"/>
          </p:cNvSpPr>
          <p:nvPr/>
        </p:nvSpPr>
        <p:spPr bwMode="auto">
          <a:xfrm>
            <a:off x="935038" y="260350"/>
            <a:ext cx="727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pPr>
            <a:r>
              <a:rPr lang="ja-JP" altLang="en-US" sz="3200" smtClean="0">
                <a:solidFill>
                  <a:srgbClr val="000000"/>
                </a:solidFill>
              </a:rPr>
              <a:t>医用電子血圧計　Ｐａｓｅｓ</a:t>
            </a:r>
            <a:r>
              <a:rPr lang="en-US" altLang="ja-JP" sz="3200" smtClean="0">
                <a:solidFill>
                  <a:srgbClr val="000000"/>
                </a:solidFill>
              </a:rPr>
              <a:t>a</a:t>
            </a:r>
            <a:r>
              <a:rPr lang="en-US" altLang="ja-JP" sz="3200" baseline="30000" smtClean="0">
                <a:solidFill>
                  <a:srgbClr val="000000"/>
                </a:solidFill>
              </a:rPr>
              <a:t>®</a:t>
            </a:r>
            <a:endParaRPr lang="ja-JP" altLang="en-US" sz="3200" baseline="30000" smtClean="0">
              <a:solidFill>
                <a:srgbClr val="003366"/>
              </a:solidFill>
            </a:endParaRPr>
          </a:p>
        </p:txBody>
      </p:sp>
      <p:sp>
        <p:nvSpPr>
          <p:cNvPr id="2" name="正方形/長方形 1"/>
          <p:cNvSpPr/>
          <p:nvPr/>
        </p:nvSpPr>
        <p:spPr>
          <a:xfrm>
            <a:off x="935038" y="5895558"/>
            <a:ext cx="7560840" cy="923330"/>
          </a:xfrm>
          <a:prstGeom prst="rect">
            <a:avLst/>
          </a:prstGeom>
        </p:spPr>
        <p:txBody>
          <a:bodyPr wrap="square">
            <a:spAutoFit/>
          </a:bodyPr>
          <a:lstStyle/>
          <a:p>
            <a:r>
              <a:rPr lang="en-US" altLang="ja-JP" dirty="0">
                <a:solidFill>
                  <a:srgbClr val="000000"/>
                </a:solidFill>
                <a:latin typeface="+mn-ea"/>
              </a:rPr>
              <a:t>AVI,API</a:t>
            </a:r>
            <a:r>
              <a:rPr lang="ja-JP" altLang="en-US" dirty="0">
                <a:solidFill>
                  <a:srgbClr val="000000"/>
                </a:solidFill>
                <a:latin typeface="+mn-ea"/>
              </a:rPr>
              <a:t>：医用血圧測定器</a:t>
            </a:r>
            <a:r>
              <a:rPr lang="en-US" altLang="ja-JP" dirty="0" err="1">
                <a:solidFill>
                  <a:srgbClr val="000000"/>
                </a:solidFill>
                <a:latin typeface="+mn-ea"/>
              </a:rPr>
              <a:t>Pasesa</a:t>
            </a:r>
            <a:r>
              <a:rPr lang="en-US" altLang="ja-JP" dirty="0">
                <a:solidFill>
                  <a:srgbClr val="000000"/>
                </a:solidFill>
                <a:latin typeface="+mn-ea"/>
              </a:rPr>
              <a:t>®(AVE-1500</a:t>
            </a:r>
            <a:r>
              <a:rPr lang="ja-JP" altLang="en-US" dirty="0" err="1">
                <a:solidFill>
                  <a:srgbClr val="000000"/>
                </a:solidFill>
                <a:latin typeface="+mn-ea"/>
              </a:rPr>
              <a:t>、</a:t>
            </a:r>
            <a:r>
              <a:rPr lang="ja-JP" altLang="en-US" dirty="0">
                <a:solidFill>
                  <a:srgbClr val="000000"/>
                </a:solidFill>
                <a:latin typeface="+mn-ea"/>
              </a:rPr>
              <a:t>日本メディカルファンド株式会社、東京）　</a:t>
            </a:r>
            <a:r>
              <a:rPr lang="en-US" altLang="ja-JP" dirty="0">
                <a:solidFill>
                  <a:srgbClr val="000000"/>
                </a:solidFill>
                <a:latin typeface="+mn-ea"/>
              </a:rPr>
              <a:t>AVI</a:t>
            </a:r>
            <a:r>
              <a:rPr lang="ja-JP" altLang="en-US" dirty="0">
                <a:solidFill>
                  <a:srgbClr val="000000"/>
                </a:solidFill>
                <a:latin typeface="+mn-ea"/>
              </a:rPr>
              <a:t>は心臓に近い血管の硬化度、</a:t>
            </a:r>
            <a:r>
              <a:rPr lang="en-US" altLang="ja-JP" dirty="0">
                <a:solidFill>
                  <a:srgbClr val="000000"/>
                </a:solidFill>
                <a:latin typeface="+mn-ea"/>
              </a:rPr>
              <a:t>API</a:t>
            </a:r>
            <a:r>
              <a:rPr lang="ja-JP" altLang="en-US" dirty="0">
                <a:solidFill>
                  <a:srgbClr val="000000"/>
                </a:solidFill>
                <a:latin typeface="+mn-ea"/>
              </a:rPr>
              <a:t>は末梢血管の硬化度を反映するとされ、血圧測定値の脈波の変化により自動的に計算される。</a:t>
            </a:r>
          </a:p>
        </p:txBody>
      </p:sp>
    </p:spTree>
    <p:extLst>
      <p:ext uri="{BB962C8B-B14F-4D97-AF65-F5344CB8AC3E}">
        <p14:creationId xmlns:p14="http://schemas.microsoft.com/office/powerpoint/2010/main" val="216526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709613"/>
            <a:ext cx="8928100"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テキスト ボックス 2"/>
          <p:cNvSpPr txBox="1">
            <a:spLocks noChangeArrowheads="1"/>
          </p:cNvSpPr>
          <p:nvPr/>
        </p:nvSpPr>
        <p:spPr bwMode="auto">
          <a:xfrm>
            <a:off x="1835150" y="247650"/>
            <a:ext cx="611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2400" smtClean="0">
                <a:solidFill>
                  <a:srgbClr val="000000"/>
                </a:solidFill>
              </a:rPr>
              <a:t>医用電子血圧計（</a:t>
            </a:r>
            <a:r>
              <a:rPr lang="en-US" altLang="ja-JP" sz="2400" smtClean="0">
                <a:solidFill>
                  <a:srgbClr val="000000"/>
                </a:solidFill>
              </a:rPr>
              <a:t>Pasesa</a:t>
            </a:r>
            <a:r>
              <a:rPr lang="en-US" altLang="ja-JP" sz="2400" baseline="30000" smtClean="0">
                <a:solidFill>
                  <a:srgbClr val="000000"/>
                </a:solidFill>
              </a:rPr>
              <a:t>®</a:t>
            </a:r>
            <a:r>
              <a:rPr lang="ja-JP" altLang="en-US" sz="2400" smtClean="0">
                <a:solidFill>
                  <a:srgbClr val="000000"/>
                </a:solidFill>
              </a:rPr>
              <a:t>）の指標について</a:t>
            </a:r>
            <a:endParaRPr lang="en-US" altLang="ja-JP" sz="2400" smtClean="0">
              <a:solidFill>
                <a:srgbClr val="000000"/>
              </a:solidFill>
            </a:endParaRPr>
          </a:p>
        </p:txBody>
      </p:sp>
      <p:sp>
        <p:nvSpPr>
          <p:cNvPr id="22532" name="テキスト ボックス 1"/>
          <p:cNvSpPr txBox="1">
            <a:spLocks noChangeArrowheads="1"/>
          </p:cNvSpPr>
          <p:nvPr/>
        </p:nvSpPr>
        <p:spPr bwMode="auto">
          <a:xfrm>
            <a:off x="-36513" y="6146800"/>
            <a:ext cx="914400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1400" b="1" smtClean="0">
                <a:solidFill>
                  <a:srgbClr val="000099"/>
                </a:solidFill>
              </a:rPr>
              <a:t>秋山義隆</a:t>
            </a:r>
            <a:r>
              <a:rPr lang="en-US" altLang="ja-JP" sz="1400" b="1" smtClean="0">
                <a:solidFill>
                  <a:srgbClr val="000099"/>
                </a:solidFill>
              </a:rPr>
              <a:t>, </a:t>
            </a:r>
            <a:r>
              <a:rPr lang="ja-JP" altLang="en-US" sz="1400" b="1" smtClean="0">
                <a:solidFill>
                  <a:srgbClr val="000099"/>
                </a:solidFill>
              </a:rPr>
              <a:t>久野裕輝</a:t>
            </a:r>
            <a:r>
              <a:rPr lang="en-US" altLang="ja-JP" sz="1400" b="1" smtClean="0">
                <a:solidFill>
                  <a:srgbClr val="000099"/>
                </a:solidFill>
              </a:rPr>
              <a:t>, </a:t>
            </a:r>
            <a:r>
              <a:rPr lang="ja-JP" altLang="en-US" sz="1400" b="1" smtClean="0">
                <a:solidFill>
                  <a:srgbClr val="000099"/>
                </a:solidFill>
              </a:rPr>
              <a:t>早川尚雅</a:t>
            </a:r>
            <a:r>
              <a:rPr lang="en-US" altLang="ja-JP" sz="1400" b="1" smtClean="0">
                <a:solidFill>
                  <a:srgbClr val="000099"/>
                </a:solidFill>
              </a:rPr>
              <a:t>, </a:t>
            </a:r>
            <a:r>
              <a:rPr lang="ja-JP" altLang="en-US" sz="1400" b="1" smtClean="0">
                <a:solidFill>
                  <a:srgbClr val="000099"/>
                </a:solidFill>
              </a:rPr>
              <a:t>重藤誠</a:t>
            </a:r>
            <a:r>
              <a:rPr lang="en-US" altLang="ja-JP" sz="1400" b="1" smtClean="0">
                <a:solidFill>
                  <a:srgbClr val="000099"/>
                </a:solidFill>
              </a:rPr>
              <a:t>, </a:t>
            </a:r>
            <a:r>
              <a:rPr lang="ja-JP" altLang="en-US" sz="1400" b="1" smtClean="0">
                <a:solidFill>
                  <a:srgbClr val="000099"/>
                </a:solidFill>
              </a:rPr>
              <a:t>柳澤政広</a:t>
            </a:r>
            <a:r>
              <a:rPr lang="en-US" altLang="ja-JP" sz="1400" b="1" smtClean="0">
                <a:solidFill>
                  <a:srgbClr val="000099"/>
                </a:solidFill>
              </a:rPr>
              <a:t>, </a:t>
            </a:r>
            <a:r>
              <a:rPr lang="ja-JP" altLang="en-US" sz="1400" b="1" smtClean="0">
                <a:solidFill>
                  <a:srgbClr val="000099"/>
                </a:solidFill>
              </a:rPr>
              <a:t>岡部正</a:t>
            </a:r>
            <a:r>
              <a:rPr lang="en-US" altLang="ja-JP" sz="1400" b="1" smtClean="0">
                <a:solidFill>
                  <a:srgbClr val="000099"/>
                </a:solidFill>
              </a:rPr>
              <a:t>, </a:t>
            </a:r>
            <a:r>
              <a:rPr lang="ja-JP" altLang="en-US" sz="1400" b="1" smtClean="0">
                <a:solidFill>
                  <a:srgbClr val="000099"/>
                </a:solidFill>
              </a:rPr>
              <a:t>松田昌文：</a:t>
            </a:r>
            <a:r>
              <a:rPr lang="en-US" altLang="ja-JP" sz="1400" b="1" smtClean="0">
                <a:solidFill>
                  <a:srgbClr val="000099"/>
                </a:solidFill>
              </a:rPr>
              <a:t>2 </a:t>
            </a:r>
            <a:r>
              <a:rPr lang="ja-JP" altLang="en-US" sz="1400" b="1" smtClean="0">
                <a:solidFill>
                  <a:srgbClr val="000099"/>
                </a:solidFill>
              </a:rPr>
              <a:t>型糖尿病患者のオシロメトリック血圧測定による血管指標と</a:t>
            </a:r>
            <a:r>
              <a:rPr lang="en-US" altLang="ja-JP" sz="1400" b="1" smtClean="0">
                <a:solidFill>
                  <a:srgbClr val="000099"/>
                </a:solidFill>
              </a:rPr>
              <a:t>FMD</a:t>
            </a:r>
            <a:r>
              <a:rPr lang="ja-JP" altLang="en-US" sz="1400" b="1" smtClean="0">
                <a:solidFill>
                  <a:srgbClr val="000099"/>
                </a:solidFill>
              </a:rPr>
              <a:t>、</a:t>
            </a:r>
            <a:r>
              <a:rPr lang="en-US" altLang="ja-JP" sz="1400" b="1" smtClean="0">
                <a:solidFill>
                  <a:srgbClr val="000099"/>
                </a:solidFill>
              </a:rPr>
              <a:t>IMT </a:t>
            </a:r>
            <a:r>
              <a:rPr lang="ja-JP" altLang="en-US" sz="1400" b="1" smtClean="0">
                <a:solidFill>
                  <a:srgbClr val="000099"/>
                </a:solidFill>
              </a:rPr>
              <a:t>との比較 オシロメトリック血圧測定血管指標の意義　</a:t>
            </a:r>
            <a:r>
              <a:rPr lang="en-US" altLang="ja-JP" sz="1400" b="1" smtClean="0">
                <a:solidFill>
                  <a:srgbClr val="000099"/>
                </a:solidFill>
              </a:rPr>
              <a:t>Progress in Medicine</a:t>
            </a:r>
            <a:r>
              <a:rPr lang="ja-JP" altLang="en-US" sz="1400" b="1" smtClean="0">
                <a:solidFill>
                  <a:srgbClr val="000099"/>
                </a:solidFill>
              </a:rPr>
              <a:t>　</a:t>
            </a:r>
            <a:r>
              <a:rPr lang="en-US" altLang="ja-JP" sz="1400" b="1" smtClean="0">
                <a:solidFill>
                  <a:srgbClr val="000099"/>
                </a:solidFill>
              </a:rPr>
              <a:t>30 :2003-2007,2010</a:t>
            </a:r>
          </a:p>
        </p:txBody>
      </p:sp>
      <p:sp>
        <p:nvSpPr>
          <p:cNvPr id="3" name="正方形/長方形 2"/>
          <p:cNvSpPr/>
          <p:nvPr/>
        </p:nvSpPr>
        <p:spPr>
          <a:xfrm>
            <a:off x="120650" y="5373688"/>
            <a:ext cx="8928100" cy="760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srgbClr val="FFFFFF"/>
              </a:solidFill>
            </a:endParaRPr>
          </a:p>
        </p:txBody>
      </p:sp>
      <p:sp>
        <p:nvSpPr>
          <p:cNvPr id="2" name="テキスト ボックス 1"/>
          <p:cNvSpPr txBox="1">
            <a:spLocks noChangeArrowheads="1"/>
          </p:cNvSpPr>
          <p:nvPr/>
        </p:nvSpPr>
        <p:spPr bwMode="auto">
          <a:xfrm>
            <a:off x="277813" y="5496706"/>
            <a:ext cx="858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0" fontAlgn="base" hangingPunct="0">
              <a:spcBef>
                <a:spcPct val="0"/>
              </a:spcBef>
              <a:spcAft>
                <a:spcPct val="0"/>
              </a:spcAft>
              <a:defRPr/>
            </a:pPr>
            <a:r>
              <a:rPr lang="ja-JP" altLang="en-US" sz="2400" dirty="0" smtClean="0">
                <a:ln>
                  <a:solidFill>
                    <a:srgbClr val="FFFFFF"/>
                  </a:solidFill>
                </a:ln>
                <a:solidFill>
                  <a:srgbClr val="CCFFFF"/>
                </a:solidFill>
              </a:rPr>
              <a:t>　　　ＡＶＩ</a:t>
            </a:r>
            <a:r>
              <a:rPr lang="en-US" altLang="ja-JP" sz="2400" dirty="0" smtClean="0">
                <a:ln>
                  <a:solidFill>
                    <a:srgbClr val="FFFFFF"/>
                  </a:solidFill>
                </a:ln>
                <a:solidFill>
                  <a:srgbClr val="CCFFFF"/>
                </a:solidFill>
              </a:rPr>
              <a:t>=</a:t>
            </a:r>
            <a:r>
              <a:rPr lang="ja-JP" altLang="en-US" sz="2400" dirty="0" smtClean="0">
                <a:ln>
                  <a:solidFill>
                    <a:srgbClr val="FFFFFF"/>
                  </a:solidFill>
                </a:ln>
                <a:solidFill>
                  <a:srgbClr val="CCFFFF"/>
                </a:solidFill>
              </a:rPr>
              <a:t>Ｖｒ</a:t>
            </a:r>
            <a:r>
              <a:rPr lang="en-US" altLang="ja-JP" sz="2400" dirty="0" smtClean="0">
                <a:ln>
                  <a:solidFill>
                    <a:srgbClr val="FFFFFF"/>
                  </a:solidFill>
                </a:ln>
                <a:solidFill>
                  <a:srgbClr val="CCFFFF"/>
                </a:solidFill>
              </a:rPr>
              <a:t>/</a:t>
            </a:r>
            <a:r>
              <a:rPr lang="ja-JP" altLang="en-US" sz="2400" dirty="0" smtClean="0">
                <a:ln>
                  <a:solidFill>
                    <a:srgbClr val="FFFFFF"/>
                  </a:solidFill>
                </a:ln>
                <a:solidFill>
                  <a:srgbClr val="CCFFFF"/>
                </a:solidFill>
              </a:rPr>
              <a:t>Ｖｆ</a:t>
            </a:r>
            <a:r>
              <a:rPr lang="en-US" altLang="ja-JP" sz="2400" dirty="0" smtClean="0">
                <a:ln>
                  <a:solidFill>
                    <a:srgbClr val="FFFFFF"/>
                  </a:solidFill>
                </a:ln>
                <a:solidFill>
                  <a:srgbClr val="CCFFFF"/>
                </a:solidFill>
              </a:rPr>
              <a:t>×20</a:t>
            </a:r>
            <a:r>
              <a:rPr lang="ja-JP" altLang="en-US" sz="2400" dirty="0" smtClean="0">
                <a:ln>
                  <a:solidFill>
                    <a:srgbClr val="FFFFFF"/>
                  </a:solidFill>
                </a:ln>
                <a:solidFill>
                  <a:srgbClr val="CCFFFF"/>
                </a:solidFill>
              </a:rPr>
              <a:t>　　　　　　　　　　　　　　ＡＰＩ</a:t>
            </a:r>
            <a:r>
              <a:rPr lang="en-US" altLang="ja-JP" sz="2400" dirty="0" smtClean="0">
                <a:ln>
                  <a:solidFill>
                    <a:srgbClr val="FFFFFF"/>
                  </a:solidFill>
                </a:ln>
                <a:solidFill>
                  <a:srgbClr val="CCFFFF"/>
                </a:solidFill>
              </a:rPr>
              <a:t>=1/</a:t>
            </a:r>
            <a:r>
              <a:rPr lang="ja-JP" altLang="en-US" sz="2400" dirty="0" smtClean="0">
                <a:ln>
                  <a:solidFill>
                    <a:srgbClr val="FFFFFF"/>
                  </a:solidFill>
                </a:ln>
                <a:solidFill>
                  <a:srgbClr val="CCFFFF"/>
                </a:solidFill>
              </a:rPr>
              <a:t>Ｂ</a:t>
            </a:r>
          </a:p>
        </p:txBody>
      </p:sp>
      <p:sp>
        <p:nvSpPr>
          <p:cNvPr id="22535" name="テキスト ボックス 3"/>
          <p:cNvSpPr txBox="1">
            <a:spLocks noChangeArrowheads="1"/>
          </p:cNvSpPr>
          <p:nvPr/>
        </p:nvSpPr>
        <p:spPr bwMode="auto">
          <a:xfrm>
            <a:off x="6227763" y="5011738"/>
            <a:ext cx="253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en-US" altLang="ja-JP" smtClean="0">
                <a:solidFill>
                  <a:srgbClr val="003366"/>
                </a:solidFill>
              </a:rPr>
              <a:t>A</a:t>
            </a:r>
            <a:r>
              <a:rPr lang="ja-JP" altLang="en-US" smtClean="0">
                <a:solidFill>
                  <a:srgbClr val="003366"/>
                </a:solidFill>
              </a:rPr>
              <a:t>・</a:t>
            </a:r>
            <a:r>
              <a:rPr lang="en-US" altLang="ja-JP" smtClean="0">
                <a:solidFill>
                  <a:srgbClr val="003366"/>
                </a:solidFill>
              </a:rPr>
              <a:t>arctan(B</a:t>
            </a:r>
            <a:r>
              <a:rPr lang="ja-JP" altLang="en-US" smtClean="0">
                <a:solidFill>
                  <a:srgbClr val="003366"/>
                </a:solidFill>
              </a:rPr>
              <a:t>・</a:t>
            </a:r>
            <a:r>
              <a:rPr lang="en-US" altLang="ja-JP" smtClean="0">
                <a:solidFill>
                  <a:srgbClr val="003366"/>
                </a:solidFill>
              </a:rPr>
              <a:t>X + C)</a:t>
            </a:r>
            <a:r>
              <a:rPr lang="ja-JP" altLang="en-US" smtClean="0">
                <a:solidFill>
                  <a:srgbClr val="003366"/>
                </a:solidFill>
              </a:rPr>
              <a:t> </a:t>
            </a:r>
            <a:r>
              <a:rPr lang="en-US" altLang="ja-JP" smtClean="0">
                <a:solidFill>
                  <a:srgbClr val="003366"/>
                </a:solidFill>
              </a:rPr>
              <a:t>+ D</a:t>
            </a:r>
            <a:endParaRPr lang="ja-JP" altLang="en-US" smtClean="0">
              <a:solidFill>
                <a:srgbClr val="003366"/>
              </a:solidFill>
            </a:endParaRPr>
          </a:p>
        </p:txBody>
      </p:sp>
      <p:sp>
        <p:nvSpPr>
          <p:cNvPr id="22536" name="テキスト ボックス 4"/>
          <p:cNvSpPr txBox="1">
            <a:spLocks noChangeArrowheads="1"/>
          </p:cNvSpPr>
          <p:nvPr/>
        </p:nvSpPr>
        <p:spPr bwMode="auto">
          <a:xfrm>
            <a:off x="7948613" y="4437063"/>
            <a:ext cx="53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mtClean="0">
                <a:solidFill>
                  <a:srgbClr val="003366"/>
                </a:solidFill>
              </a:rPr>
              <a:t>（</a:t>
            </a:r>
            <a:r>
              <a:rPr lang="en-US" altLang="ja-JP" smtClean="0">
                <a:solidFill>
                  <a:srgbClr val="003366"/>
                </a:solidFill>
              </a:rPr>
              <a:t>X)</a:t>
            </a:r>
            <a:endParaRPr lang="ja-JP" altLang="en-US" smtClean="0">
              <a:solidFill>
                <a:srgbClr val="003366"/>
              </a:solidFill>
            </a:endParaRPr>
          </a:p>
        </p:txBody>
      </p:sp>
    </p:spTree>
    <p:extLst>
      <p:ext uri="{BB962C8B-B14F-4D97-AF65-F5344CB8AC3E}">
        <p14:creationId xmlns:p14="http://schemas.microsoft.com/office/powerpoint/2010/main" val="343050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4135</TotalTime>
  <Words>1096</Words>
  <Application>Microsoft Office PowerPoint</Application>
  <PresentationFormat>画面に合わせる (4:3)</PresentationFormat>
  <Paragraphs>180</Paragraphs>
  <Slides>15</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15</vt:i4>
      </vt:variant>
    </vt:vector>
  </HeadingPairs>
  <TitlesOfParts>
    <vt:vector size="22" baseType="lpstr">
      <vt:lpstr>ＭＳ Ｐゴシック</vt:lpstr>
      <vt:lpstr>ＭＳ ゴシック</vt:lpstr>
      <vt:lpstr>Arial</vt:lpstr>
      <vt:lpstr>Calibri</vt:lpstr>
      <vt:lpstr>Times</vt:lpstr>
      <vt:lpstr>Office テーマ</vt:lpstr>
      <vt:lpstr>Default Design</vt:lpstr>
      <vt:lpstr>PowerPoint プレゼンテーション</vt:lpstr>
      <vt:lpstr>PowerPoint プレゼンテーション</vt:lpstr>
      <vt:lpstr>背景と目的（１）　　　　</vt:lpstr>
      <vt:lpstr>背景と目的（２）</vt:lpstr>
      <vt:lpstr>対象と方法（1）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結語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大竹</dc:creator>
  <cp:lastModifiedBy>大竹啓之</cp:lastModifiedBy>
  <cp:revision>250</cp:revision>
  <cp:lastPrinted>2017-05-09T11:20:33Z</cp:lastPrinted>
  <dcterms:created xsi:type="dcterms:W3CDTF">2015-10-07T07:46:24Z</dcterms:created>
  <dcterms:modified xsi:type="dcterms:W3CDTF">2017-05-15T12:52:14Z</dcterms:modified>
</cp:coreProperties>
</file>