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 id="2147483842" r:id="rId2"/>
    <p:sldMasterId id="2147483854" r:id="rId3"/>
  </p:sldMasterIdLst>
  <p:notesMasterIdLst>
    <p:notesMasterId r:id="rId15"/>
  </p:notesMasterIdLst>
  <p:sldIdLst>
    <p:sldId id="312" r:id="rId4"/>
    <p:sldId id="307" r:id="rId5"/>
    <p:sldId id="257" r:id="rId6"/>
    <p:sldId id="318" r:id="rId7"/>
    <p:sldId id="311" r:id="rId8"/>
    <p:sldId id="323" r:id="rId9"/>
    <p:sldId id="319" r:id="rId10"/>
    <p:sldId id="268" r:id="rId11"/>
    <p:sldId id="313" r:id="rId12"/>
    <p:sldId id="321" r:id="rId13"/>
    <p:sldId id="292" r:id="rId14"/>
  </p:sldIdLst>
  <p:sldSz cx="9144000" cy="6858000" type="screen4x3"/>
  <p:notesSz cx="7099300" cy="102346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99"/>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68" autoAdjust="0"/>
    <p:restoredTop sz="94660"/>
  </p:normalViewPr>
  <p:slideViewPr>
    <p:cSldViewPr>
      <p:cViewPr varScale="1">
        <p:scale>
          <a:sx n="70" d="100"/>
          <a:sy n="70" d="100"/>
        </p:scale>
        <p:origin x="67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ea typeface="ＭＳ Ｐゴシック" pitchFamily="50" charset="-128"/>
              </a:defRPr>
            </a:lvl1pPr>
          </a:lstStyle>
          <a:p>
            <a:pPr>
              <a:defRPr/>
            </a:pPr>
            <a:fld id="{3DBCFB6D-B338-43FD-AE4A-052A8168C024}" type="datetimeFigureOut">
              <a:rPr lang="ja-JP" altLang="en-US"/>
              <a:pPr>
                <a:defRPr/>
              </a:pPr>
              <a:t>2014/9/11</a:t>
            </a:fld>
            <a:endParaRPr lang="ja-JP" altLang="en-US"/>
          </a:p>
        </p:txBody>
      </p:sp>
      <p:sp>
        <p:nvSpPr>
          <p:cNvPr id="4" name="スライド イメージ プレースホルダ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ea typeface="ＭＳ Ｐゴシック" pitchFamily="50" charset="-128"/>
              </a:defRPr>
            </a:lvl1pPr>
          </a:lstStyle>
          <a:p>
            <a:pPr>
              <a:defRPr/>
            </a:pPr>
            <a:fld id="{336C8ECF-F736-4005-980C-875EA7C75701}" type="slidenum">
              <a:rPr lang="ja-JP" altLang="en-US"/>
              <a:pPr>
                <a:defRPr/>
              </a:pPr>
              <a:t>‹#›</a:t>
            </a:fld>
            <a:endParaRPr lang="ja-JP" altLang="en-US"/>
          </a:p>
        </p:txBody>
      </p:sp>
    </p:spTree>
    <p:extLst>
      <p:ext uri="{BB962C8B-B14F-4D97-AF65-F5344CB8AC3E}">
        <p14:creationId xmlns:p14="http://schemas.microsoft.com/office/powerpoint/2010/main" val="454217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5364"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0F948666-E6A9-47C1-B8F6-480EBF0ECB3C}" type="slidenum">
              <a:rPr lang="ja-JP" altLang="en-US" smtClean="0"/>
              <a:pPr eaLnBrk="1" hangingPunct="1"/>
              <a:t>3</a:t>
            </a:fld>
            <a:endParaRPr lang="ja-JP" altLang="en-US" smtClean="0"/>
          </a:p>
        </p:txBody>
      </p:sp>
    </p:spTree>
    <p:extLst>
      <p:ext uri="{BB962C8B-B14F-4D97-AF65-F5344CB8AC3E}">
        <p14:creationId xmlns:p14="http://schemas.microsoft.com/office/powerpoint/2010/main" val="869619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1508"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257EC8AD-FB33-4E69-B111-65FF3362787E}" type="slidenum">
              <a:rPr lang="ja-JP" altLang="en-US" smtClean="0"/>
              <a:pPr eaLnBrk="1" hangingPunct="1"/>
              <a:t>4</a:t>
            </a:fld>
            <a:endParaRPr lang="ja-JP" altLang="en-US" smtClean="0"/>
          </a:p>
        </p:txBody>
      </p:sp>
    </p:spTree>
    <p:extLst>
      <p:ext uri="{BB962C8B-B14F-4D97-AF65-F5344CB8AC3E}">
        <p14:creationId xmlns:p14="http://schemas.microsoft.com/office/powerpoint/2010/main" val="3819389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a:ln/>
        </p:spPr>
      </p:sp>
      <p:sp>
        <p:nvSpPr>
          <p:cNvPr id="23555"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p>
        </p:txBody>
      </p:sp>
      <p:sp>
        <p:nvSpPr>
          <p:cNvPr id="23556"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defTabSz="95250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defTabSz="9525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defTabSz="9525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defTabSz="9525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fld id="{B1B61911-6AE2-423F-AB22-1EEEB7BB23A9}" type="slidenum">
              <a:rPr lang="en-US" altLang="ja-JP">
                <a:solidFill>
                  <a:srgbClr val="000000"/>
                </a:solidFill>
                <a:latin typeface="Times New Roman" panose="02020603050405020304" pitchFamily="18" charset="0"/>
              </a:rPr>
              <a:pPr eaLnBrk="1" hangingPunct="1"/>
              <a:t>6</a:t>
            </a:fld>
            <a:endParaRPr lang="en-US" altLang="ja-JP">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75497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1508"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257EC8AD-FB33-4E69-B111-65FF3362787E}" type="slidenum">
              <a:rPr lang="ja-JP" altLang="en-US" smtClean="0"/>
              <a:pPr eaLnBrk="1" hangingPunct="1"/>
              <a:t>7</a:t>
            </a:fld>
            <a:endParaRPr lang="ja-JP" altLang="en-US" smtClean="0"/>
          </a:p>
        </p:txBody>
      </p:sp>
    </p:spTree>
    <p:extLst>
      <p:ext uri="{BB962C8B-B14F-4D97-AF65-F5344CB8AC3E}">
        <p14:creationId xmlns:p14="http://schemas.microsoft.com/office/powerpoint/2010/main" val="2114995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1508"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257EC8AD-FB33-4E69-B111-65FF3362787E}" type="slidenum">
              <a:rPr lang="ja-JP" altLang="en-US" smtClean="0"/>
              <a:pPr eaLnBrk="1" hangingPunct="1"/>
              <a:t>8</a:t>
            </a:fld>
            <a:endParaRPr lang="ja-JP" altLang="en-US" smtClean="0"/>
          </a:p>
        </p:txBody>
      </p:sp>
    </p:spTree>
    <p:extLst>
      <p:ext uri="{BB962C8B-B14F-4D97-AF65-F5344CB8AC3E}">
        <p14:creationId xmlns:p14="http://schemas.microsoft.com/office/powerpoint/2010/main" val="3479624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1508"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257EC8AD-FB33-4E69-B111-65FF3362787E}" type="slidenum">
              <a:rPr lang="ja-JP" altLang="en-US" smtClean="0"/>
              <a:pPr eaLnBrk="1" hangingPunct="1"/>
              <a:t>9</a:t>
            </a:fld>
            <a:endParaRPr lang="ja-JP" altLang="en-US" smtClean="0"/>
          </a:p>
        </p:txBody>
      </p:sp>
    </p:spTree>
    <p:extLst>
      <p:ext uri="{BB962C8B-B14F-4D97-AF65-F5344CB8AC3E}">
        <p14:creationId xmlns:p14="http://schemas.microsoft.com/office/powerpoint/2010/main" val="3224574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3556"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8434A70-5D17-4C5B-8855-7AFC0EADAEE9}" type="slidenum">
              <a:rPr lang="ja-JP" altLang="en-US" smtClean="0"/>
              <a:pPr eaLnBrk="1" hangingPunct="1"/>
              <a:t>11</a:t>
            </a:fld>
            <a:endParaRPr lang="ja-JP" altLang="en-US" smtClean="0"/>
          </a:p>
        </p:txBody>
      </p:sp>
    </p:spTree>
    <p:extLst>
      <p:ext uri="{BB962C8B-B14F-4D97-AF65-F5344CB8AC3E}">
        <p14:creationId xmlns:p14="http://schemas.microsoft.com/office/powerpoint/2010/main" val="2358194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A8B9A02-42D3-4633-ACC0-9886EE852D0C}" type="slidenum">
              <a:rPr lang="en-US" altLang="ja-JP" smtClean="0"/>
              <a:pPr>
                <a:defRPr/>
              </a:pPr>
              <a:t>‹#›</a:t>
            </a:fld>
            <a:endParaRPr lang="en-US" altLang="ja-JP"/>
          </a:p>
        </p:txBody>
      </p:sp>
    </p:spTree>
    <p:extLst>
      <p:ext uri="{BB962C8B-B14F-4D97-AF65-F5344CB8AC3E}">
        <p14:creationId xmlns:p14="http://schemas.microsoft.com/office/powerpoint/2010/main" val="3196519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314299B2-3EB3-4164-A351-9BD7BABC6155}" type="slidenum">
              <a:rPr lang="en-US" altLang="ja-JP" smtClean="0"/>
              <a:pPr>
                <a:defRPr/>
              </a:pPr>
              <a:t>‹#›</a:t>
            </a:fld>
            <a:endParaRPr lang="en-US" altLang="ja-JP"/>
          </a:p>
        </p:txBody>
      </p:sp>
    </p:spTree>
    <p:extLst>
      <p:ext uri="{BB962C8B-B14F-4D97-AF65-F5344CB8AC3E}">
        <p14:creationId xmlns:p14="http://schemas.microsoft.com/office/powerpoint/2010/main" val="415112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314299B2-3EB3-4164-A351-9BD7BABC6155}" type="slidenum">
              <a:rPr lang="en-US" altLang="ja-JP" smtClean="0"/>
              <a:pPr>
                <a:defRPr/>
              </a:pPr>
              <a:t>‹#›</a:t>
            </a:fld>
            <a:endParaRPr lang="en-US" altLang="ja-JP"/>
          </a:p>
        </p:txBody>
      </p:sp>
    </p:spTree>
    <p:extLst>
      <p:ext uri="{BB962C8B-B14F-4D97-AF65-F5344CB8AC3E}">
        <p14:creationId xmlns:p14="http://schemas.microsoft.com/office/powerpoint/2010/main" val="1870519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9217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F637F97A-8A0E-4243-87EE-1D55B178AC93}"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fld id="{5FDBB504-B680-45A3-98C1-C7047753C6BF}" type="slidenum">
              <a:rPr lang="ja-JP" altLang="en-US"/>
              <a:pPr/>
              <a:t>‹#›</a:t>
            </a:fld>
            <a:endParaRPr lang="ja-JP" altLang="en-US"/>
          </a:p>
        </p:txBody>
      </p:sp>
    </p:spTree>
    <p:extLst>
      <p:ext uri="{BB962C8B-B14F-4D97-AF65-F5344CB8AC3E}">
        <p14:creationId xmlns:p14="http://schemas.microsoft.com/office/powerpoint/2010/main" val="2706238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904BEAA1-21D8-4E51-8A1D-27CA10FD6488}"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fld id="{48C12F3A-D64C-4482-9D4B-BFB05D0DFC24}" type="slidenum">
              <a:rPr lang="ja-JP" altLang="en-US"/>
              <a:pPr/>
              <a:t>‹#›</a:t>
            </a:fld>
            <a:endParaRPr lang="ja-JP" altLang="en-US"/>
          </a:p>
        </p:txBody>
      </p:sp>
    </p:spTree>
    <p:extLst>
      <p:ext uri="{BB962C8B-B14F-4D97-AF65-F5344CB8AC3E}">
        <p14:creationId xmlns:p14="http://schemas.microsoft.com/office/powerpoint/2010/main" val="710283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94D748DC-1AD4-42BB-A26E-D477AC399127}"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fld id="{9416841A-F15F-4853-A51F-F308FF79CAB0}" type="slidenum">
              <a:rPr lang="ja-JP" altLang="en-US"/>
              <a:pPr/>
              <a:t>‹#›</a:t>
            </a:fld>
            <a:endParaRPr lang="ja-JP" altLang="en-US"/>
          </a:p>
        </p:txBody>
      </p:sp>
    </p:spTree>
    <p:extLst>
      <p:ext uri="{BB962C8B-B14F-4D97-AF65-F5344CB8AC3E}">
        <p14:creationId xmlns:p14="http://schemas.microsoft.com/office/powerpoint/2010/main" val="334050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E7BC70D9-3FDC-47B8-9370-4FEE3AA8DD08}"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fld id="{62270C2B-A7BA-468B-A5A8-840BF6CB6642}" type="slidenum">
              <a:rPr lang="ja-JP" altLang="en-US"/>
              <a:pPr/>
              <a:t>‹#›</a:t>
            </a:fld>
            <a:endParaRPr lang="ja-JP" altLang="en-US"/>
          </a:p>
        </p:txBody>
      </p:sp>
    </p:spTree>
    <p:extLst>
      <p:ext uri="{BB962C8B-B14F-4D97-AF65-F5344CB8AC3E}">
        <p14:creationId xmlns:p14="http://schemas.microsoft.com/office/powerpoint/2010/main" val="4093930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5B5EC2BE-92C1-4526-A1A3-F0B24B88D58B}"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スライド番号プレースホルダー 5"/>
          <p:cNvSpPr>
            <a:spLocks noGrp="1"/>
          </p:cNvSpPr>
          <p:nvPr>
            <p:ph type="sldNum" sz="quarter" idx="12"/>
          </p:nvPr>
        </p:nvSpPr>
        <p:spPr/>
        <p:txBody>
          <a:bodyPr/>
          <a:lstStyle>
            <a:lvl1pPr>
              <a:defRPr/>
            </a:lvl1pPr>
          </a:lstStyle>
          <a:p>
            <a:fld id="{CFBCC14D-0B43-417B-9952-E7249444805E}" type="slidenum">
              <a:rPr lang="ja-JP" altLang="en-US"/>
              <a:pPr/>
              <a:t>‹#›</a:t>
            </a:fld>
            <a:endParaRPr lang="ja-JP" altLang="en-US"/>
          </a:p>
        </p:txBody>
      </p:sp>
    </p:spTree>
    <p:extLst>
      <p:ext uri="{BB962C8B-B14F-4D97-AF65-F5344CB8AC3E}">
        <p14:creationId xmlns:p14="http://schemas.microsoft.com/office/powerpoint/2010/main" val="2274673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D971FFAC-30C5-4352-948D-C75E2A0E29F9}"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スライド番号プレースホルダー 5"/>
          <p:cNvSpPr>
            <a:spLocks noGrp="1"/>
          </p:cNvSpPr>
          <p:nvPr>
            <p:ph type="sldNum" sz="quarter" idx="12"/>
          </p:nvPr>
        </p:nvSpPr>
        <p:spPr/>
        <p:txBody>
          <a:bodyPr/>
          <a:lstStyle>
            <a:lvl1pPr>
              <a:defRPr/>
            </a:lvl1pPr>
          </a:lstStyle>
          <a:p>
            <a:fld id="{9EFD1949-E8CE-4080-B84E-60F8727D9A14}" type="slidenum">
              <a:rPr lang="ja-JP" altLang="en-US"/>
              <a:pPr/>
              <a:t>‹#›</a:t>
            </a:fld>
            <a:endParaRPr lang="ja-JP" altLang="en-US"/>
          </a:p>
        </p:txBody>
      </p:sp>
    </p:spTree>
    <p:extLst>
      <p:ext uri="{BB962C8B-B14F-4D97-AF65-F5344CB8AC3E}">
        <p14:creationId xmlns:p14="http://schemas.microsoft.com/office/powerpoint/2010/main" val="5536045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3C498C49-09FF-4BBC-B33A-CEBA3363ED7B}"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スライド番号プレースホルダー 5"/>
          <p:cNvSpPr>
            <a:spLocks noGrp="1"/>
          </p:cNvSpPr>
          <p:nvPr>
            <p:ph type="sldNum" sz="quarter" idx="12"/>
          </p:nvPr>
        </p:nvSpPr>
        <p:spPr/>
        <p:txBody>
          <a:bodyPr/>
          <a:lstStyle>
            <a:lvl1pPr>
              <a:defRPr/>
            </a:lvl1pPr>
          </a:lstStyle>
          <a:p>
            <a:fld id="{E3B3A1A1-C2D3-49F9-93F8-14A4F4A853E0}" type="slidenum">
              <a:rPr lang="ja-JP" altLang="en-US"/>
              <a:pPr/>
              <a:t>‹#›</a:t>
            </a:fld>
            <a:endParaRPr lang="ja-JP" altLang="en-US"/>
          </a:p>
        </p:txBody>
      </p:sp>
    </p:spTree>
    <p:extLst>
      <p:ext uri="{BB962C8B-B14F-4D97-AF65-F5344CB8AC3E}">
        <p14:creationId xmlns:p14="http://schemas.microsoft.com/office/powerpoint/2010/main" val="1686422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36B786A5-E52A-44AB-9165-0010FCCEE267}" type="slidenum">
              <a:rPr lang="en-US" altLang="ja-JP" smtClean="0"/>
              <a:pPr>
                <a:defRPr/>
              </a:pPr>
              <a:t>‹#›</a:t>
            </a:fld>
            <a:endParaRPr lang="en-US" altLang="ja-JP"/>
          </a:p>
        </p:txBody>
      </p:sp>
    </p:spTree>
    <p:extLst>
      <p:ext uri="{BB962C8B-B14F-4D97-AF65-F5344CB8AC3E}">
        <p14:creationId xmlns:p14="http://schemas.microsoft.com/office/powerpoint/2010/main" val="8020830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C974B5-1009-49FA-8A4B-D95352105608}"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fld id="{3DD5A71F-E2D8-46F3-8CE7-0844234C1BB8}" type="slidenum">
              <a:rPr lang="ja-JP" altLang="en-US"/>
              <a:pPr/>
              <a:t>‹#›</a:t>
            </a:fld>
            <a:endParaRPr lang="ja-JP" altLang="en-US"/>
          </a:p>
        </p:txBody>
      </p:sp>
    </p:spTree>
    <p:extLst>
      <p:ext uri="{BB962C8B-B14F-4D97-AF65-F5344CB8AC3E}">
        <p14:creationId xmlns:p14="http://schemas.microsoft.com/office/powerpoint/2010/main" val="17279186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460A969-3594-4DF0-924C-C7DE77FD551E}"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スライド番号プレースホルダー 5"/>
          <p:cNvSpPr>
            <a:spLocks noGrp="1"/>
          </p:cNvSpPr>
          <p:nvPr>
            <p:ph type="sldNum" sz="quarter" idx="12"/>
          </p:nvPr>
        </p:nvSpPr>
        <p:spPr/>
        <p:txBody>
          <a:bodyPr/>
          <a:lstStyle>
            <a:lvl1pPr>
              <a:defRPr/>
            </a:lvl1pPr>
          </a:lstStyle>
          <a:p>
            <a:fld id="{603D358A-0C4E-4CCF-947B-9CDDE3BB3395}" type="slidenum">
              <a:rPr lang="ja-JP" altLang="en-US"/>
              <a:pPr/>
              <a:t>‹#›</a:t>
            </a:fld>
            <a:endParaRPr lang="ja-JP" altLang="en-US"/>
          </a:p>
        </p:txBody>
      </p:sp>
    </p:spTree>
    <p:extLst>
      <p:ext uri="{BB962C8B-B14F-4D97-AF65-F5344CB8AC3E}">
        <p14:creationId xmlns:p14="http://schemas.microsoft.com/office/powerpoint/2010/main" val="4390051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E3860986-F639-4E88-961C-FF8DFAA33812}"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fld id="{582AA02D-FBE5-49B5-A5F3-17782E3EBA4C}" type="slidenum">
              <a:rPr lang="ja-JP" altLang="en-US"/>
              <a:pPr/>
              <a:t>‹#›</a:t>
            </a:fld>
            <a:endParaRPr lang="ja-JP" altLang="en-US"/>
          </a:p>
        </p:txBody>
      </p:sp>
    </p:spTree>
    <p:extLst>
      <p:ext uri="{BB962C8B-B14F-4D97-AF65-F5344CB8AC3E}">
        <p14:creationId xmlns:p14="http://schemas.microsoft.com/office/powerpoint/2010/main" val="5231497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5C18DD9C-73C2-40E1-8DAD-C676785170C5}"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a:lvl1pPr>
          </a:lstStyle>
          <a:p>
            <a:fld id="{CF3936FE-323D-4E97-BCA0-23970B999E1B}" type="slidenum">
              <a:rPr lang="ja-JP" altLang="en-US"/>
              <a:pPr/>
              <a:t>‹#›</a:t>
            </a:fld>
            <a:endParaRPr lang="ja-JP" altLang="en-US"/>
          </a:p>
        </p:txBody>
      </p:sp>
    </p:spTree>
    <p:extLst>
      <p:ext uri="{BB962C8B-B14F-4D97-AF65-F5344CB8AC3E}">
        <p14:creationId xmlns:p14="http://schemas.microsoft.com/office/powerpoint/2010/main" val="3948940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F80F0947-F558-4434-B2E4-1D78BD76A6BF}" type="slidenum">
              <a:rPr lang="en-US" altLang="ja-JP"/>
              <a:pPr/>
              <a:t>‹#›</a:t>
            </a:fld>
            <a:endParaRPr lang="en-US" altLang="ja-JP"/>
          </a:p>
        </p:txBody>
      </p:sp>
    </p:spTree>
    <p:extLst>
      <p:ext uri="{BB962C8B-B14F-4D97-AF65-F5344CB8AC3E}">
        <p14:creationId xmlns:p14="http://schemas.microsoft.com/office/powerpoint/2010/main" val="1065560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0CD01EE0-8027-4451-8212-CC40927A32E8}" type="slidenum">
              <a:rPr lang="en-US" altLang="ja-JP"/>
              <a:pPr/>
              <a:t>‹#›</a:t>
            </a:fld>
            <a:endParaRPr lang="en-US" altLang="ja-JP"/>
          </a:p>
        </p:txBody>
      </p:sp>
    </p:spTree>
    <p:extLst>
      <p:ext uri="{BB962C8B-B14F-4D97-AF65-F5344CB8AC3E}">
        <p14:creationId xmlns:p14="http://schemas.microsoft.com/office/powerpoint/2010/main" val="42169764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BCCA9437-28CE-47A8-942B-1756CA9B4776}" type="slidenum">
              <a:rPr lang="en-US" altLang="ja-JP"/>
              <a:pPr/>
              <a:t>‹#›</a:t>
            </a:fld>
            <a:endParaRPr lang="en-US" altLang="ja-JP"/>
          </a:p>
        </p:txBody>
      </p:sp>
    </p:spTree>
    <p:extLst>
      <p:ext uri="{BB962C8B-B14F-4D97-AF65-F5344CB8AC3E}">
        <p14:creationId xmlns:p14="http://schemas.microsoft.com/office/powerpoint/2010/main" val="14558413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D18B20A3-84DB-4BD4-ADC6-0E725BAE4FE1}" type="slidenum">
              <a:rPr lang="en-US" altLang="ja-JP"/>
              <a:pPr/>
              <a:t>‹#›</a:t>
            </a:fld>
            <a:endParaRPr lang="en-US" altLang="ja-JP"/>
          </a:p>
        </p:txBody>
      </p:sp>
    </p:spTree>
    <p:extLst>
      <p:ext uri="{BB962C8B-B14F-4D97-AF65-F5344CB8AC3E}">
        <p14:creationId xmlns:p14="http://schemas.microsoft.com/office/powerpoint/2010/main" val="17972617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8"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9" name="スライド番号プレースホルダ 5"/>
          <p:cNvSpPr>
            <a:spLocks noGrp="1"/>
          </p:cNvSpPr>
          <p:nvPr>
            <p:ph type="sldNum" sz="quarter" idx="12"/>
          </p:nvPr>
        </p:nvSpPr>
        <p:spPr/>
        <p:txBody>
          <a:bodyPr/>
          <a:lstStyle>
            <a:lvl1pPr>
              <a:defRPr/>
            </a:lvl1pPr>
          </a:lstStyle>
          <a:p>
            <a:fld id="{373754CD-F809-4E0E-A0D5-B56D0CF35E29}" type="slidenum">
              <a:rPr lang="en-US" altLang="ja-JP"/>
              <a:pPr/>
              <a:t>‹#›</a:t>
            </a:fld>
            <a:endParaRPr lang="en-US" altLang="ja-JP"/>
          </a:p>
        </p:txBody>
      </p:sp>
    </p:spTree>
    <p:extLst>
      <p:ext uri="{BB962C8B-B14F-4D97-AF65-F5344CB8AC3E}">
        <p14:creationId xmlns:p14="http://schemas.microsoft.com/office/powerpoint/2010/main" val="5272551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4"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5" name="スライド番号プレースホルダ 5"/>
          <p:cNvSpPr>
            <a:spLocks noGrp="1"/>
          </p:cNvSpPr>
          <p:nvPr>
            <p:ph type="sldNum" sz="quarter" idx="12"/>
          </p:nvPr>
        </p:nvSpPr>
        <p:spPr/>
        <p:txBody>
          <a:bodyPr/>
          <a:lstStyle>
            <a:lvl1pPr>
              <a:defRPr/>
            </a:lvl1pPr>
          </a:lstStyle>
          <a:p>
            <a:fld id="{3CDD8D41-5D2B-48B1-9F04-0D3E2E1BD6DC}" type="slidenum">
              <a:rPr lang="en-US" altLang="ja-JP"/>
              <a:pPr/>
              <a:t>‹#›</a:t>
            </a:fld>
            <a:endParaRPr lang="en-US" altLang="ja-JP"/>
          </a:p>
        </p:txBody>
      </p:sp>
    </p:spTree>
    <p:extLst>
      <p:ext uri="{BB962C8B-B14F-4D97-AF65-F5344CB8AC3E}">
        <p14:creationId xmlns:p14="http://schemas.microsoft.com/office/powerpoint/2010/main" val="2438926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583D285-E71E-4EB1-A09E-2E4D8CF7344C}" type="slidenum">
              <a:rPr lang="en-US" altLang="ja-JP" smtClean="0"/>
              <a:pPr>
                <a:defRPr/>
              </a:pPr>
              <a:t>‹#›</a:t>
            </a:fld>
            <a:endParaRPr lang="en-US" altLang="ja-JP"/>
          </a:p>
        </p:txBody>
      </p:sp>
    </p:spTree>
    <p:extLst>
      <p:ext uri="{BB962C8B-B14F-4D97-AF65-F5344CB8AC3E}">
        <p14:creationId xmlns:p14="http://schemas.microsoft.com/office/powerpoint/2010/main" val="1179243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3"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4" name="スライド番号プレースホルダ 5"/>
          <p:cNvSpPr>
            <a:spLocks noGrp="1"/>
          </p:cNvSpPr>
          <p:nvPr>
            <p:ph type="sldNum" sz="quarter" idx="12"/>
          </p:nvPr>
        </p:nvSpPr>
        <p:spPr/>
        <p:txBody>
          <a:bodyPr/>
          <a:lstStyle>
            <a:lvl1pPr>
              <a:defRPr/>
            </a:lvl1pPr>
          </a:lstStyle>
          <a:p>
            <a:fld id="{D3760A5B-BC96-4709-81BE-377755B0A9A4}" type="slidenum">
              <a:rPr lang="en-US" altLang="ja-JP"/>
              <a:pPr/>
              <a:t>‹#›</a:t>
            </a:fld>
            <a:endParaRPr lang="en-US" altLang="ja-JP"/>
          </a:p>
        </p:txBody>
      </p:sp>
    </p:spTree>
    <p:extLst>
      <p:ext uri="{BB962C8B-B14F-4D97-AF65-F5344CB8AC3E}">
        <p14:creationId xmlns:p14="http://schemas.microsoft.com/office/powerpoint/2010/main" val="16529765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3D62AD0B-635D-4D26-A2D9-F6FE96B1B306}" type="slidenum">
              <a:rPr lang="en-US" altLang="ja-JP"/>
              <a:pPr/>
              <a:t>‹#›</a:t>
            </a:fld>
            <a:endParaRPr lang="en-US" altLang="ja-JP"/>
          </a:p>
        </p:txBody>
      </p:sp>
    </p:spTree>
    <p:extLst>
      <p:ext uri="{BB962C8B-B14F-4D97-AF65-F5344CB8AC3E}">
        <p14:creationId xmlns:p14="http://schemas.microsoft.com/office/powerpoint/2010/main" val="40819455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7" name="スライド番号プレースホルダ 5"/>
          <p:cNvSpPr>
            <a:spLocks noGrp="1"/>
          </p:cNvSpPr>
          <p:nvPr>
            <p:ph type="sldNum" sz="quarter" idx="12"/>
          </p:nvPr>
        </p:nvSpPr>
        <p:spPr/>
        <p:txBody>
          <a:bodyPr/>
          <a:lstStyle>
            <a:lvl1pPr>
              <a:defRPr/>
            </a:lvl1pPr>
          </a:lstStyle>
          <a:p>
            <a:fld id="{32BC9520-7613-4BE2-BBF5-C3ACA2328C4F}" type="slidenum">
              <a:rPr lang="en-US" altLang="ja-JP"/>
              <a:pPr/>
              <a:t>‹#›</a:t>
            </a:fld>
            <a:endParaRPr lang="en-US" altLang="ja-JP"/>
          </a:p>
        </p:txBody>
      </p:sp>
    </p:spTree>
    <p:extLst>
      <p:ext uri="{BB962C8B-B14F-4D97-AF65-F5344CB8AC3E}">
        <p14:creationId xmlns:p14="http://schemas.microsoft.com/office/powerpoint/2010/main" val="15389168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88ADB5D7-44FD-4990-AB2D-082B5B0AF641}" type="slidenum">
              <a:rPr lang="en-US" altLang="ja-JP"/>
              <a:pPr/>
              <a:t>‹#›</a:t>
            </a:fld>
            <a:endParaRPr lang="en-US" altLang="ja-JP"/>
          </a:p>
        </p:txBody>
      </p:sp>
    </p:spTree>
    <p:extLst>
      <p:ext uri="{BB962C8B-B14F-4D97-AF65-F5344CB8AC3E}">
        <p14:creationId xmlns:p14="http://schemas.microsoft.com/office/powerpoint/2010/main" val="23840572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a:lvl1pPr>
          </a:lstStyle>
          <a:p>
            <a:fld id="{BCCB0F82-5352-437C-8AEB-5CE7A55A6BDA}" type="slidenum">
              <a:rPr lang="en-US" altLang="ja-JP"/>
              <a:pPr/>
              <a:t>‹#›</a:t>
            </a:fld>
            <a:endParaRPr lang="en-US" altLang="ja-JP"/>
          </a:p>
        </p:txBody>
      </p:sp>
    </p:spTree>
    <p:extLst>
      <p:ext uri="{BB962C8B-B14F-4D97-AF65-F5344CB8AC3E}">
        <p14:creationId xmlns:p14="http://schemas.microsoft.com/office/powerpoint/2010/main" val="58882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702A5446-B6E8-42F6-8989-5E635602988A}" type="slidenum">
              <a:rPr lang="en-US" altLang="ja-JP" smtClean="0"/>
              <a:pPr>
                <a:defRPr/>
              </a:pPr>
              <a:t>‹#›</a:t>
            </a:fld>
            <a:endParaRPr lang="en-US" altLang="ja-JP"/>
          </a:p>
        </p:txBody>
      </p:sp>
    </p:spTree>
    <p:extLst>
      <p:ext uri="{BB962C8B-B14F-4D97-AF65-F5344CB8AC3E}">
        <p14:creationId xmlns:p14="http://schemas.microsoft.com/office/powerpoint/2010/main" val="3448544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20CBD90-504B-4FC6-9D48-48A36191A5CC}" type="slidenum">
              <a:rPr lang="en-US" altLang="ja-JP" smtClean="0"/>
              <a:pPr>
                <a:defRPr/>
              </a:pPr>
              <a:t>‹#›</a:t>
            </a:fld>
            <a:endParaRPr lang="en-US" altLang="ja-JP"/>
          </a:p>
        </p:txBody>
      </p:sp>
    </p:spTree>
    <p:extLst>
      <p:ext uri="{BB962C8B-B14F-4D97-AF65-F5344CB8AC3E}">
        <p14:creationId xmlns:p14="http://schemas.microsoft.com/office/powerpoint/2010/main" val="183304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314299B2-3EB3-4164-A351-9BD7BABC6155}" type="slidenum">
              <a:rPr lang="en-US" altLang="ja-JP" smtClean="0"/>
              <a:pPr>
                <a:defRPr/>
              </a:pPr>
              <a:t>‹#›</a:t>
            </a:fld>
            <a:endParaRPr lang="en-US" altLang="ja-JP"/>
          </a:p>
        </p:txBody>
      </p:sp>
    </p:spTree>
    <p:extLst>
      <p:ext uri="{BB962C8B-B14F-4D97-AF65-F5344CB8AC3E}">
        <p14:creationId xmlns:p14="http://schemas.microsoft.com/office/powerpoint/2010/main" val="343762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17F08BF8-29E0-4976-9033-1260F516B313}" type="slidenum">
              <a:rPr lang="en-US" altLang="ja-JP" smtClean="0"/>
              <a:pPr>
                <a:defRPr/>
              </a:pPr>
              <a:t>‹#›</a:t>
            </a:fld>
            <a:endParaRPr lang="en-US" altLang="ja-JP"/>
          </a:p>
        </p:txBody>
      </p:sp>
    </p:spTree>
    <p:extLst>
      <p:ext uri="{BB962C8B-B14F-4D97-AF65-F5344CB8AC3E}">
        <p14:creationId xmlns:p14="http://schemas.microsoft.com/office/powerpoint/2010/main" val="196760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314299B2-3EB3-4164-A351-9BD7BABC6155}" type="slidenum">
              <a:rPr lang="en-US" altLang="ja-JP" smtClean="0"/>
              <a:pPr>
                <a:defRPr/>
              </a:pPr>
              <a:t>‹#›</a:t>
            </a:fld>
            <a:endParaRPr lang="en-US" altLang="ja-JP"/>
          </a:p>
        </p:txBody>
      </p:sp>
    </p:spTree>
    <p:extLst>
      <p:ext uri="{BB962C8B-B14F-4D97-AF65-F5344CB8AC3E}">
        <p14:creationId xmlns:p14="http://schemas.microsoft.com/office/powerpoint/2010/main" val="400940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B3991DC-4B38-4445-9315-C034BB3C6F88}" type="slidenum">
              <a:rPr lang="en-US" altLang="ja-JP" smtClean="0"/>
              <a:pPr>
                <a:defRPr/>
              </a:pPr>
              <a:t>‹#›</a:t>
            </a:fld>
            <a:endParaRPr lang="en-US" altLang="ja-JP"/>
          </a:p>
        </p:txBody>
      </p:sp>
    </p:spTree>
    <p:extLst>
      <p:ext uri="{BB962C8B-B14F-4D97-AF65-F5344CB8AC3E}">
        <p14:creationId xmlns:p14="http://schemas.microsoft.com/office/powerpoint/2010/main" val="3972012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14299B2-3EB3-4164-A351-9BD7BABC6155}" type="slidenum">
              <a:rPr lang="en-US" altLang="ja-JP" smtClean="0"/>
              <a:pPr>
                <a:defRPr/>
              </a:pPr>
              <a:t>‹#›</a:t>
            </a:fld>
            <a:endParaRPr lang="en-US" altLang="ja-JP"/>
          </a:p>
        </p:txBody>
      </p:sp>
    </p:spTree>
    <p:extLst>
      <p:ext uri="{BB962C8B-B14F-4D97-AF65-F5344CB8AC3E}">
        <p14:creationId xmlns:p14="http://schemas.microsoft.com/office/powerpoint/2010/main" val="2159096965"/>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697"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5D73D0F4-D807-411A-B51B-334658B1DA43}" type="datetimeFigureOut">
              <a:rPr lang="ja-JP" altLang="en-US">
                <a:solidFill>
                  <a:prstClr val="black">
                    <a:tint val="75000"/>
                  </a:prstClr>
                </a:solidFill>
              </a:rPr>
              <a:pPr>
                <a:defRPr/>
              </a:pPr>
              <a:t>2014/9/11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493BFCC9-ABDB-4415-842F-1A444CD9BA9D}" type="slidenum">
              <a:rPr lang="ja-JP" altLang="en-US" smtClean="0">
                <a:latin typeface="Calibri" panose="020F0502020204030204" pitchFamily="34" charset="0"/>
                <a:ea typeface="ＭＳ Ｐゴシック" panose="020B0600070205080204" pitchFamily="50" charset="-128"/>
              </a:rPr>
              <a:pPr/>
              <a:t>‹#›</a:t>
            </a:fld>
            <a:endParaRPr lang="ja-JP" altLang="en-US" smtClean="0">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1221365619"/>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latin typeface="Arial" panose="020B0604020202020204" pitchFamily="34" charset="0"/>
              <a:ea typeface="ＭＳ Ｐゴシック" panose="020B0600070205080204" pitchFamily="50" charset="-128"/>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latin typeface="Arial" panose="020B0604020202020204" pitchFamily="34" charset="0"/>
              <a:ea typeface="ＭＳ Ｐゴシック" panose="020B0600070205080204" pitchFamily="50" charset="-128"/>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975BA3D-2E7B-4476-BCC0-C1C799175B53}" type="slidenum">
              <a:rPr lang="en-US" altLang="ja-JP" smtClean="0">
                <a:latin typeface="Arial" panose="020B0604020202020204" pitchFamily="34" charset="0"/>
                <a:ea typeface="ＭＳ Ｐゴシック" panose="020B0600070205080204" pitchFamily="50" charset="-128"/>
              </a:rPr>
              <a:pPr/>
              <a:t>‹#›</a:t>
            </a:fld>
            <a:endParaRPr lang="en-US" altLang="ja-JP" smtClean="0">
              <a:latin typeface="Arial" panose="020B0604020202020204" pitchFamily="34" charset="0"/>
              <a:ea typeface="ＭＳ Ｐゴシック" panose="020B0600070205080204" pitchFamily="50" charset="-128"/>
            </a:endParaRPr>
          </a:p>
        </p:txBody>
      </p:sp>
    </p:spTree>
    <p:extLst>
      <p:ext uri="{BB962C8B-B14F-4D97-AF65-F5344CB8AC3E}">
        <p14:creationId xmlns:p14="http://schemas.microsoft.com/office/powerpoint/2010/main" val="1424113295"/>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ctr" rtl="0" fontAlgn="base">
        <a:spcBef>
          <a:spcPct val="0"/>
        </a:spcBef>
        <a:spcAft>
          <a:spcPct val="0"/>
        </a:spcAft>
        <a:defRPr kumimoji="1" sz="4400" kern="1200">
          <a:solidFill>
            <a:schemeClr val="tx1"/>
          </a:solidFill>
          <a:latin typeface="+mj-lt"/>
          <a:ea typeface="+mj-ea"/>
          <a:cs typeface="+mj-cs"/>
        </a:defRPr>
      </a:lvl1pPr>
      <a:lvl2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fontAlgn="base">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5.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package" Target="../embeddings/Microsoft_Excel_Worksheet1.xlsx"/></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0" y="0"/>
            <a:ext cx="9144000" cy="1726221"/>
          </a:xfrm>
          <a:prstGeom prst="rect">
            <a:avLst/>
          </a:prstGeom>
        </p:spPr>
        <p:txBody>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algn="ctr" fontAlgn="auto">
              <a:spcAft>
                <a:spcPts val="0"/>
              </a:spcAft>
            </a:pPr>
            <a:r>
              <a:rPr lang="en-US" altLang="ja-JP" sz="3600" dirty="0" smtClean="0">
                <a:latin typeface="Arial" panose="020B0604020202020204" pitchFamily="34" charset="0"/>
                <a:cs typeface="Arial" panose="020B0604020202020204" pitchFamily="34" charset="0"/>
              </a:rPr>
              <a:t>Effect of </a:t>
            </a:r>
            <a:r>
              <a:rPr lang="en-US" altLang="ja-JP" sz="3600" dirty="0" err="1" smtClean="0">
                <a:latin typeface="Arial" panose="020B0604020202020204" pitchFamily="34" charset="0"/>
                <a:cs typeface="Arial" panose="020B0604020202020204" pitchFamily="34" charset="0"/>
              </a:rPr>
              <a:t>linagliptin</a:t>
            </a:r>
            <a:r>
              <a:rPr lang="en-US" altLang="ja-JP" sz="3600" dirty="0" smtClean="0">
                <a:latin typeface="Arial" panose="020B0604020202020204" pitchFamily="34" charset="0"/>
                <a:cs typeface="Arial" panose="020B0604020202020204" pitchFamily="34" charset="0"/>
              </a:rPr>
              <a:t> on AVI and API, indices of vascular stiffness evaluated by an automatic blood pressure monitor</a:t>
            </a:r>
            <a:endParaRPr lang="ja-JP" altLang="en-US" sz="3600" dirty="0" smtClean="0">
              <a:latin typeface="Arial" panose="020B0604020202020204" pitchFamily="34" charset="0"/>
              <a:cs typeface="Arial" panose="020B0604020202020204" pitchFamily="34" charset="0"/>
            </a:endParaRPr>
          </a:p>
        </p:txBody>
      </p:sp>
      <p:sp>
        <p:nvSpPr>
          <p:cNvPr id="6" name="サブタイトル 2"/>
          <p:cNvSpPr txBox="1">
            <a:spLocks/>
          </p:cNvSpPr>
          <p:nvPr/>
        </p:nvSpPr>
        <p:spPr>
          <a:xfrm>
            <a:off x="0" y="2014254"/>
            <a:ext cx="9144000" cy="2710889"/>
          </a:xfrm>
          <a:prstGeom prst="rect">
            <a:avLst/>
          </a:prstGeom>
        </p:spPr>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fontAlgn="auto">
              <a:spcAft>
                <a:spcPts val="0"/>
              </a:spcAft>
              <a:buNone/>
            </a:pPr>
            <a:r>
              <a:rPr lang="en-US" altLang="ja-JP" sz="2800" dirty="0" smtClean="0">
                <a:latin typeface="Arial" panose="020B0604020202020204" pitchFamily="34" charset="0"/>
                <a:cs typeface="Arial" panose="020B0604020202020204" pitchFamily="34" charset="0"/>
              </a:rPr>
              <a:t>the 9th Metabolic Syndrome, Type 2 Diabetes and Atherosclerosis Congress</a:t>
            </a:r>
          </a:p>
          <a:p>
            <a:pPr marL="0" indent="0" algn="ctr" fontAlgn="auto">
              <a:spcAft>
                <a:spcPts val="0"/>
              </a:spcAft>
              <a:buNone/>
            </a:pPr>
            <a:endParaRPr lang="en-US" altLang="ja-JP" sz="1000" dirty="0" smtClean="0">
              <a:latin typeface="Arial" panose="020B0604020202020204" pitchFamily="34" charset="0"/>
              <a:cs typeface="Arial" panose="020B0604020202020204" pitchFamily="34" charset="0"/>
            </a:endParaRPr>
          </a:p>
          <a:p>
            <a:pPr marL="0" indent="0" algn="ctr" fontAlgn="auto">
              <a:spcAft>
                <a:spcPts val="0"/>
              </a:spcAft>
              <a:buNone/>
            </a:pPr>
            <a:r>
              <a:rPr lang="en-US" altLang="ja-JP" sz="2000" dirty="0" smtClean="0">
                <a:latin typeface="Arial" panose="020B0604020202020204" pitchFamily="34" charset="0"/>
                <a:cs typeface="Arial" panose="020B0604020202020204" pitchFamily="34" charset="0"/>
              </a:rPr>
              <a:t>Session: Poster 4</a:t>
            </a:r>
            <a:r>
              <a:rPr lang="ja-JP" altLang="en-US" sz="2000" dirty="0" smtClean="0">
                <a:latin typeface="Arial" panose="020B0604020202020204" pitchFamily="34" charset="0"/>
                <a:cs typeface="Arial" panose="020B0604020202020204" pitchFamily="34" charset="0"/>
              </a:rPr>
              <a:t>　</a:t>
            </a:r>
            <a:r>
              <a:rPr lang="en-US" altLang="ja-JP" sz="2000" dirty="0" smtClean="0">
                <a:latin typeface="Arial" panose="020B0604020202020204" pitchFamily="34" charset="0"/>
                <a:cs typeface="Arial" panose="020B0604020202020204" pitchFamily="34" charset="0"/>
              </a:rPr>
              <a:t>Session Theme: Atherosclerosis</a:t>
            </a:r>
          </a:p>
          <a:p>
            <a:pPr marL="0" indent="0" algn="ctr" fontAlgn="auto">
              <a:spcAft>
                <a:spcPts val="0"/>
              </a:spcAft>
              <a:buNone/>
            </a:pPr>
            <a:r>
              <a:rPr lang="en-US" altLang="ja-JP" sz="2000" dirty="0" smtClean="0">
                <a:latin typeface="Arial" panose="020B0604020202020204" pitchFamily="34" charset="0"/>
                <a:cs typeface="Arial" panose="020B0604020202020204" pitchFamily="34" charset="0"/>
              </a:rPr>
              <a:t>Program No.: P25</a:t>
            </a:r>
            <a:r>
              <a:rPr lang="ja-JP" altLang="en-US" sz="2000" dirty="0" smtClean="0">
                <a:latin typeface="Arial" panose="020B0604020202020204" pitchFamily="34" charset="0"/>
                <a:cs typeface="Arial" panose="020B0604020202020204" pitchFamily="34" charset="0"/>
              </a:rPr>
              <a:t>　</a:t>
            </a:r>
            <a:r>
              <a:rPr lang="en-US" altLang="ja-JP" sz="2000" dirty="0" smtClean="0">
                <a:latin typeface="Arial" panose="020B0604020202020204" pitchFamily="34" charset="0"/>
                <a:cs typeface="Arial" panose="020B0604020202020204" pitchFamily="34" charset="0"/>
              </a:rPr>
              <a:t>Order in Session: 06</a:t>
            </a:r>
          </a:p>
          <a:p>
            <a:pPr marL="0" indent="0" algn="ctr" fontAlgn="auto">
              <a:spcAft>
                <a:spcPts val="0"/>
              </a:spcAft>
              <a:buNone/>
            </a:pPr>
            <a:r>
              <a:rPr lang="en-US" altLang="ja-JP" sz="2000" dirty="0" smtClean="0">
                <a:latin typeface="Arial" panose="020B0604020202020204" pitchFamily="34" charset="0"/>
                <a:cs typeface="Arial" panose="020B0604020202020204" pitchFamily="34" charset="0"/>
              </a:rPr>
              <a:t>Time and Date: 13:10-14:10, Saturday, September 13</a:t>
            </a:r>
          </a:p>
          <a:p>
            <a:pPr marL="0" indent="0" algn="ctr" fontAlgn="auto">
              <a:spcAft>
                <a:spcPts val="0"/>
              </a:spcAft>
              <a:buNone/>
            </a:pPr>
            <a:r>
              <a:rPr lang="en-US" altLang="ja-JP" sz="2000" dirty="0" smtClean="0">
                <a:latin typeface="Arial" panose="020B0604020202020204" pitchFamily="34" charset="0"/>
                <a:cs typeface="Arial" panose="020B0604020202020204" pitchFamily="34" charset="0"/>
              </a:rPr>
              <a:t>Venue: Annex Hall, Kyoto International Conference Center</a:t>
            </a:r>
          </a:p>
        </p:txBody>
      </p:sp>
      <p:sp>
        <p:nvSpPr>
          <p:cNvPr id="7" name="Rectangle 3"/>
          <p:cNvSpPr txBox="1">
            <a:spLocks noChangeArrowheads="1"/>
          </p:cNvSpPr>
          <p:nvPr/>
        </p:nvSpPr>
        <p:spPr bwMode="auto">
          <a:xfrm>
            <a:off x="0" y="5013176"/>
            <a:ext cx="9144000"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spcBef>
                <a:spcPct val="20000"/>
              </a:spcBef>
            </a:pPr>
            <a:r>
              <a:rPr lang="en-US" altLang="zh-TW" sz="2000" b="1" dirty="0"/>
              <a:t>Anna </a:t>
            </a:r>
            <a:r>
              <a:rPr lang="en-US" altLang="zh-TW" sz="2000" b="1" dirty="0" err="1" smtClean="0"/>
              <a:t>Sakashita</a:t>
            </a:r>
            <a:r>
              <a:rPr lang="en-US" altLang="zh-TW" sz="2000" b="1" dirty="0" smtClean="0"/>
              <a:t>, </a:t>
            </a:r>
            <a:r>
              <a:rPr lang="en-US" altLang="ja-JP" sz="2000" b="1" dirty="0" err="1" smtClean="0"/>
              <a:t>Reie</a:t>
            </a:r>
            <a:r>
              <a:rPr lang="en-US" altLang="ja-JP" sz="2000" b="1" dirty="0" smtClean="0"/>
              <a:t> </a:t>
            </a:r>
            <a:r>
              <a:rPr lang="en-US" altLang="ja-JP" sz="2000" b="1" dirty="0" err="1" smtClean="0"/>
              <a:t>Matoba</a:t>
            </a:r>
            <a:r>
              <a:rPr lang="en-US" altLang="ja-JP" sz="2000" b="1" dirty="0" smtClean="0"/>
              <a:t>, </a:t>
            </a:r>
            <a:r>
              <a:rPr lang="en-US" altLang="zh-TW" sz="2000" b="1" dirty="0" smtClean="0"/>
              <a:t>Yoshimi Abe, </a:t>
            </a:r>
            <a:r>
              <a:rPr lang="en-US" altLang="zh-TW" sz="2000" b="1" dirty="0"/>
              <a:t>Chieko </a:t>
            </a:r>
            <a:r>
              <a:rPr lang="en-US" altLang="zh-TW" sz="2000" b="1" dirty="0" err="1"/>
              <a:t>Morisawa</a:t>
            </a:r>
            <a:r>
              <a:rPr lang="en-US" altLang="zh-TW" sz="2000" b="1" dirty="0"/>
              <a:t>, </a:t>
            </a:r>
            <a:endParaRPr lang="en-US" altLang="zh-TW" sz="2000" b="1" dirty="0" smtClean="0"/>
          </a:p>
          <a:p>
            <a:pPr algn="ctr" eaLnBrk="1" hangingPunct="1">
              <a:spcBef>
                <a:spcPct val="20000"/>
              </a:spcBef>
            </a:pPr>
            <a:r>
              <a:rPr lang="en-US" altLang="zh-TW" sz="2000" b="1" dirty="0" smtClean="0"/>
              <a:t>Tomoko Morita, </a:t>
            </a:r>
            <a:r>
              <a:rPr lang="en-US" altLang="zh-TW" sz="2000" b="1" dirty="0"/>
              <a:t>Yoshitaka </a:t>
            </a:r>
            <a:r>
              <a:rPr lang="en-US" altLang="zh-TW" sz="2000" b="1" dirty="0" smtClean="0"/>
              <a:t>Akiyama, </a:t>
            </a:r>
            <a:r>
              <a:rPr lang="en-US" altLang="zh-TW" sz="2000" b="1" dirty="0"/>
              <a:t>Masafumi </a:t>
            </a:r>
            <a:r>
              <a:rPr lang="en-US" altLang="zh-TW" sz="2000" b="1" dirty="0" smtClean="0"/>
              <a:t>Matsuda.</a:t>
            </a:r>
            <a:endParaRPr lang="en-US" altLang="zh-TW" sz="2000" b="1" dirty="0"/>
          </a:p>
          <a:p>
            <a:pPr algn="ctr" eaLnBrk="1" hangingPunct="1">
              <a:spcBef>
                <a:spcPct val="20000"/>
              </a:spcBef>
            </a:pPr>
            <a:r>
              <a:rPr lang="en-US" altLang="ja-JP" sz="2000" b="1" dirty="0" smtClean="0"/>
              <a:t>Department </a:t>
            </a:r>
            <a:r>
              <a:rPr lang="en-US" altLang="ja-JP" sz="2000" b="1" dirty="0"/>
              <a:t>of Endocrinology and Diabetes, Saitama Medical Center, Saitama Medical University, Saitama, JAPAN</a:t>
            </a:r>
          </a:p>
          <a:p>
            <a:pPr algn="ctr" eaLnBrk="1" hangingPunct="1">
              <a:spcBef>
                <a:spcPct val="20000"/>
              </a:spcBef>
            </a:pPr>
            <a:endParaRPr lang="en-US" altLang="ja-JP" sz="2000" b="1" dirty="0"/>
          </a:p>
          <a:p>
            <a:pPr algn="ctr" eaLnBrk="1" hangingPunct="1">
              <a:spcBef>
                <a:spcPct val="20000"/>
              </a:spcBef>
            </a:pPr>
            <a:endParaRPr lang="ja-JP" altLang="en-US" sz="2000" b="1" dirty="0"/>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7" y="1817927"/>
            <a:ext cx="9172575" cy="1059942"/>
          </a:xfrm>
          <a:prstGeom prst="rect">
            <a:avLst/>
          </a:prstGeom>
        </p:spPr>
      </p:pic>
    </p:spTree>
    <p:extLst>
      <p:ext uri="{BB962C8B-B14F-4D97-AF65-F5344CB8AC3E}">
        <p14:creationId xmlns:p14="http://schemas.microsoft.com/office/powerpoint/2010/main" val="2832376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90575" y="1412875"/>
            <a:ext cx="7561263" cy="2089150"/>
          </a:xfrm>
          <a:prstGeom prst="rect">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sp>
        <p:nvSpPr>
          <p:cNvPr id="2051" name="テキスト ボックス 4"/>
          <p:cNvSpPr txBox="1">
            <a:spLocks noChangeArrowheads="1"/>
          </p:cNvSpPr>
          <p:nvPr/>
        </p:nvSpPr>
        <p:spPr bwMode="auto">
          <a:xfrm>
            <a:off x="971550" y="1531938"/>
            <a:ext cx="72009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eaLnBrk="1" hangingPunct="1">
              <a:defRPr/>
            </a:pPr>
            <a:r>
              <a:rPr lang="en-US" altLang="ja-JP" sz="4000" dirty="0" smtClean="0">
                <a:solidFill>
                  <a:srgbClr val="000000"/>
                </a:solidFill>
                <a:latin typeface="Calibri"/>
                <a:ea typeface="MS UI Gothic" pitchFamily="50" charset="-128"/>
              </a:rPr>
              <a:t>The Japan Diabetes Society</a:t>
            </a:r>
          </a:p>
          <a:p>
            <a:pPr algn="ctr" eaLnBrk="1" hangingPunct="1">
              <a:defRPr/>
            </a:pPr>
            <a:r>
              <a:rPr lang="en-US" altLang="ja-JP" sz="4000" dirty="0" smtClean="0">
                <a:solidFill>
                  <a:srgbClr val="000000"/>
                </a:solidFill>
                <a:latin typeface="Calibri"/>
                <a:ea typeface="MS UI Gothic" pitchFamily="50" charset="-128"/>
              </a:rPr>
              <a:t>COI	Disclosure</a:t>
            </a:r>
          </a:p>
        </p:txBody>
      </p:sp>
      <p:sp>
        <p:nvSpPr>
          <p:cNvPr id="2052" name="テキスト ボックス 5"/>
          <p:cNvSpPr txBox="1">
            <a:spLocks noChangeArrowheads="1"/>
          </p:cNvSpPr>
          <p:nvPr/>
        </p:nvSpPr>
        <p:spPr bwMode="auto">
          <a:xfrm>
            <a:off x="2087563" y="2916238"/>
            <a:ext cx="4968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algn="ctr" eaLnBrk="1" hangingPunct="1">
              <a:defRPr/>
            </a:pPr>
            <a:r>
              <a:rPr lang="en-US" altLang="ja-JP" sz="2400" dirty="0" smtClean="0">
                <a:solidFill>
                  <a:prstClr val="black"/>
                </a:solidFill>
                <a:latin typeface="Calibri"/>
                <a:ea typeface="ＭＳ ゴシック" pitchFamily="49" charset="-128"/>
                <a:cs typeface="Arial" pitchFamily="34" charset="0"/>
              </a:rPr>
              <a:t>Anna </a:t>
            </a:r>
            <a:r>
              <a:rPr lang="en-US" altLang="ja-JP" sz="2400" dirty="0" err="1" smtClean="0">
                <a:solidFill>
                  <a:prstClr val="black"/>
                </a:solidFill>
                <a:latin typeface="Calibri"/>
                <a:ea typeface="ＭＳ ゴシック" pitchFamily="49" charset="-128"/>
                <a:cs typeface="Arial" pitchFamily="34" charset="0"/>
              </a:rPr>
              <a:t>Sakashita</a:t>
            </a:r>
            <a:endParaRPr lang="ja-JP" altLang="en-US" sz="2400" dirty="0" smtClean="0">
              <a:solidFill>
                <a:prstClr val="black"/>
              </a:solidFill>
              <a:latin typeface="Calibri"/>
              <a:ea typeface="ＭＳ ゴシック" pitchFamily="49" charset="-128"/>
              <a:cs typeface="Arial" pitchFamily="34" charset="0"/>
            </a:endParaRPr>
          </a:p>
        </p:txBody>
      </p:sp>
      <p:sp>
        <p:nvSpPr>
          <p:cNvPr id="12" name="正方形/長方形 11"/>
          <p:cNvSpPr/>
          <p:nvPr/>
        </p:nvSpPr>
        <p:spPr>
          <a:xfrm>
            <a:off x="323850" y="333375"/>
            <a:ext cx="8496300" cy="61912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prstClr val="white"/>
              </a:solidFill>
            </a:endParaRPr>
          </a:p>
        </p:txBody>
      </p:sp>
      <p:pic>
        <p:nvPicPr>
          <p:cNvPr id="2054" name="図 2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48488" y="6524625"/>
            <a:ext cx="219551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6013" y="2443163"/>
            <a:ext cx="947737" cy="93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テキスト ボックス 19"/>
          <p:cNvSpPr txBox="1">
            <a:spLocks noChangeArrowheads="1"/>
          </p:cNvSpPr>
          <p:nvPr/>
        </p:nvSpPr>
        <p:spPr bwMode="auto">
          <a:xfrm>
            <a:off x="774700" y="4437063"/>
            <a:ext cx="7594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defRPr/>
            </a:pPr>
            <a:r>
              <a:rPr lang="en-US" altLang="ja-JP" sz="2400" dirty="0" smtClean="0">
                <a:solidFill>
                  <a:prstClr val="black"/>
                </a:solidFill>
                <a:latin typeface="Calibri"/>
              </a:rPr>
              <a:t>The author have no financial conflicts of interest to disclose concerning the presentation.</a:t>
            </a:r>
            <a:endParaRPr lang="ja-JP" altLang="en-US" sz="2400" dirty="0" smtClean="0">
              <a:solidFill>
                <a:prstClr val="black"/>
              </a:solidFill>
              <a:latin typeface="Calibri"/>
            </a:endParaRPr>
          </a:p>
        </p:txBody>
      </p:sp>
    </p:spTree>
    <p:extLst>
      <p:ext uri="{BB962C8B-B14F-4D97-AF65-F5344CB8AC3E}">
        <p14:creationId xmlns:p14="http://schemas.microsoft.com/office/powerpoint/2010/main" val="3960449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正方形/長方形 1"/>
          <p:cNvSpPr/>
          <p:nvPr/>
        </p:nvSpPr>
        <p:spPr>
          <a:xfrm>
            <a:off x="0" y="0"/>
            <a:ext cx="9144000" cy="1477328"/>
          </a:xfrm>
          <a:prstGeom prst="rect">
            <a:avLst/>
          </a:prstGeom>
        </p:spPr>
        <p:txBody>
          <a:bodyPr wrap="square">
            <a:spAutoFit/>
          </a:bodyPr>
          <a:lstStyle/>
          <a:p>
            <a:r>
              <a:rPr lang="en-US" altLang="ja-JP" dirty="0"/>
              <a:t>Presentation: 5 </a:t>
            </a:r>
            <a:r>
              <a:rPr lang="en-US" altLang="ja-JP" dirty="0" err="1"/>
              <a:t>minitues</a:t>
            </a:r>
            <a:endParaRPr lang="en-US" altLang="ja-JP" dirty="0"/>
          </a:p>
          <a:p>
            <a:r>
              <a:rPr lang="en-US" altLang="ja-JP" dirty="0"/>
              <a:t>Question &amp; Answer: 3 </a:t>
            </a:r>
            <a:r>
              <a:rPr lang="en-US" altLang="ja-JP" dirty="0" err="1"/>
              <a:t>minitues</a:t>
            </a:r>
            <a:endParaRPr lang="en-US" altLang="ja-JP" dirty="0"/>
          </a:p>
          <a:p>
            <a:endParaRPr lang="en-US" altLang="ja-JP" dirty="0"/>
          </a:p>
          <a:p>
            <a:r>
              <a:rPr lang="en-US" altLang="ja-JP" dirty="0"/>
              <a:t>Poster Mounting: 17:00-19:00, September 12 / 7:30-13:00, September 13 </a:t>
            </a:r>
            <a:endParaRPr lang="en-US" altLang="ja-JP" dirty="0" smtClean="0"/>
          </a:p>
          <a:p>
            <a:r>
              <a:rPr lang="en-US" altLang="ja-JP" dirty="0" smtClean="0"/>
              <a:t>Poster </a:t>
            </a:r>
            <a:r>
              <a:rPr lang="en-US" altLang="ja-JP" dirty="0"/>
              <a:t>Removal: 16:00-17:00, September </a:t>
            </a:r>
            <a:r>
              <a:rPr lang="en-US" altLang="ja-JP" dirty="0" smtClean="0"/>
              <a:t>14</a:t>
            </a:r>
          </a:p>
        </p:txBody>
      </p:sp>
      <p:pic>
        <p:nvPicPr>
          <p:cNvPr id="3" name="図 2"/>
          <p:cNvPicPr>
            <a:picLocks noChangeAspect="1"/>
          </p:cNvPicPr>
          <p:nvPr/>
        </p:nvPicPr>
        <p:blipFill>
          <a:blip r:embed="rId2"/>
          <a:stretch>
            <a:fillRect/>
          </a:stretch>
        </p:blipFill>
        <p:spPr>
          <a:xfrm>
            <a:off x="4245496" y="1563524"/>
            <a:ext cx="4770880" cy="4921666"/>
          </a:xfrm>
          <a:prstGeom prst="rect">
            <a:avLst/>
          </a:prstGeom>
        </p:spPr>
      </p:pic>
      <p:pic>
        <p:nvPicPr>
          <p:cNvPr id="4" name="図 3"/>
          <p:cNvPicPr>
            <a:picLocks noChangeAspect="1"/>
          </p:cNvPicPr>
          <p:nvPr/>
        </p:nvPicPr>
        <p:blipFill>
          <a:blip r:embed="rId3"/>
          <a:stretch>
            <a:fillRect/>
          </a:stretch>
        </p:blipFill>
        <p:spPr>
          <a:xfrm>
            <a:off x="6228184" y="86196"/>
            <a:ext cx="2486025" cy="661988"/>
          </a:xfrm>
          <a:prstGeom prst="rect">
            <a:avLst/>
          </a:prstGeom>
        </p:spPr>
      </p:pic>
      <p:sp>
        <p:nvSpPr>
          <p:cNvPr id="5" name="正方形/長方形 4"/>
          <p:cNvSpPr/>
          <p:nvPr/>
        </p:nvSpPr>
        <p:spPr>
          <a:xfrm>
            <a:off x="69424" y="1477328"/>
            <a:ext cx="4176464" cy="4708981"/>
          </a:xfrm>
          <a:prstGeom prst="rect">
            <a:avLst/>
          </a:prstGeom>
        </p:spPr>
        <p:txBody>
          <a:bodyPr wrap="square">
            <a:spAutoFit/>
          </a:bodyPr>
          <a:lstStyle/>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We are pleased to inform you of the acceptance of your submitted abstract as Poster presentation.</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The detailed information of your presentation is as below:</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a:t>
            </a: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ID Number:90070</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Abstract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Title:Effect</a:t>
            </a: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of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linagliptin</a:t>
            </a: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on AVI and API, indices of vascular stiffness evaluated by an automatic blood pressure monitor Presenting Author's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Name:Anna</a:t>
            </a: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Sakashita</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Session: Poster 4</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Session Theme: Atherosclerosis</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Program No.: P25</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Order in Session: 06</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Time and Date: 13:10-14:10, Saturday, September 13</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Venue: Annex Hall, Kyoto International Conference Center</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Presentation: 5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minitues</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Question &amp; Answer: 3 </a:t>
            </a:r>
            <a:r>
              <a:rPr lang="en-US" altLang="ja-JP" sz="1200" kern="100" dirty="0" err="1">
                <a:latin typeface="ＭＳ ゴシック" panose="020B0609070205080204" pitchFamily="49" charset="-128"/>
                <a:ea typeface="ＭＳ ゴシック" panose="020B0609070205080204" pitchFamily="49" charset="-128"/>
                <a:cs typeface="Courier New" panose="02070309020205020404" pitchFamily="49" charset="0"/>
              </a:rPr>
              <a:t>minitues</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 </a:t>
            </a:r>
            <a:endParaRPr lang="ja-JP"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endParaRPr>
          </a:p>
          <a:p>
            <a:pPr>
              <a:spcAft>
                <a:spcPts val="0"/>
              </a:spcAft>
            </a:pPr>
            <a:r>
              <a:rPr lang="en-US" altLang="ja-JP" sz="1200" kern="100" dirty="0">
                <a:latin typeface="ＭＳ ゴシック" panose="020B0609070205080204" pitchFamily="49" charset="-128"/>
                <a:ea typeface="ＭＳ ゴシック" panose="020B0609070205080204" pitchFamily="49" charset="-128"/>
                <a:cs typeface="Courier New" panose="02070309020205020404" pitchFamily="49" charset="0"/>
              </a:rPr>
              <a:t>Poster Mounting: 17:00-19:00, September 12 / 7:30-13:00, September 13 Poster Removal: 16:00-17:00, September 14</a:t>
            </a:r>
            <a:endParaRPr lang="ja-JP" altLang="ja-JP" sz="1200" kern="100" dirty="0">
              <a:effectLst/>
              <a:latin typeface="ＭＳ ゴシック" panose="020B0609070205080204" pitchFamily="49" charset="-128"/>
              <a:ea typeface="ＭＳ ゴシック" panose="020B0609070205080204" pitchFamily="49" charset="-128"/>
              <a:cs typeface="Courier New" panose="02070309020205020404" pitchFamily="49" charset="0"/>
            </a:endParaRPr>
          </a:p>
        </p:txBody>
      </p:sp>
    </p:spTree>
    <p:extLst>
      <p:ext uri="{BB962C8B-B14F-4D97-AF65-F5344CB8AC3E}">
        <p14:creationId xmlns:p14="http://schemas.microsoft.com/office/powerpoint/2010/main" val="268748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036496" cy="1000125"/>
          </a:xfrm>
        </p:spPr>
        <p:txBody>
          <a:bodyPr/>
          <a:lstStyle/>
          <a:p>
            <a:pPr eaLnBrk="1" hangingPunct="1"/>
            <a:r>
              <a:rPr kumimoji="0" lang="en-US" altLang="ja-JP" sz="4800" b="1" dirty="0" smtClean="0">
                <a:latin typeface="Arial" panose="020B0604020202020204" pitchFamily="34" charset="0"/>
                <a:cs typeface="Arial" panose="020B0604020202020204" pitchFamily="34" charset="0"/>
              </a:rPr>
              <a:t>BACKGROUND AND AIMS</a:t>
            </a:r>
            <a:endParaRPr kumimoji="0" lang="ja-JP" altLang="en-US" sz="4800" b="1" dirty="0" smtClean="0">
              <a:latin typeface="Arial" panose="020B0604020202020204" pitchFamily="34" charset="0"/>
              <a:cs typeface="Arial" panose="020B0604020202020204" pitchFamily="34" charset="0"/>
            </a:endParaRPr>
          </a:p>
        </p:txBody>
      </p:sp>
      <p:sp>
        <p:nvSpPr>
          <p:cNvPr id="7171" name="Text Box 5"/>
          <p:cNvSpPr txBox="1">
            <a:spLocks noChangeArrowheads="1"/>
          </p:cNvSpPr>
          <p:nvPr/>
        </p:nvSpPr>
        <p:spPr bwMode="auto">
          <a:xfrm>
            <a:off x="35496" y="836712"/>
            <a:ext cx="9108504" cy="6111425"/>
          </a:xfrm>
          <a:prstGeom prst="rect">
            <a:avLst/>
          </a:prstGeom>
          <a:noFill/>
          <a:ln w="9525">
            <a:noFill/>
            <a:round/>
            <a:headEnd/>
            <a:tailEnd/>
          </a:ln>
        </p:spPr>
        <p:txBody>
          <a:bodyPr wrap="square" lIns="90000" tIns="61920" rIns="90000" bIns="46800">
            <a:spAutoFit/>
          </a:bodyPr>
          <a:lstStyle/>
          <a:p>
            <a:r>
              <a:rPr lang="en-US" altLang="ja-JP" sz="2600" dirty="0" err="1"/>
              <a:t>Dipeptidyl</a:t>
            </a:r>
            <a:r>
              <a:rPr lang="en-US" altLang="ja-JP" sz="2600" dirty="0"/>
              <a:t> peptidase 4 inhibitors (DPP4i) have been widely used for the treatment of type 2 diabetic patients. Effect of DPP4i on cardiovascular system is still controversial. Among drugs in this class, </a:t>
            </a:r>
            <a:r>
              <a:rPr lang="en-US" altLang="ja-JP" sz="2600" dirty="0" err="1"/>
              <a:t>linagliptin</a:t>
            </a:r>
            <a:r>
              <a:rPr lang="en-US" altLang="ja-JP" sz="2600" dirty="0"/>
              <a:t> has been shown to have beneficial effects to reduce incident of cardiovascular events in early preliminary analysis. </a:t>
            </a:r>
            <a:r>
              <a:rPr lang="en-US" altLang="ja-JP" sz="2600" dirty="0" err="1" smtClean="0"/>
              <a:t>Pasesa</a:t>
            </a:r>
            <a:r>
              <a:rPr lang="en-US" altLang="ja-JP" sz="2600" dirty="0" smtClean="0"/>
              <a:t>® </a:t>
            </a:r>
            <a:r>
              <a:rPr lang="en-US" altLang="ja-JP" sz="2600" dirty="0"/>
              <a:t>blood pressure monitor (</a:t>
            </a:r>
            <a:r>
              <a:rPr lang="en-US" altLang="ja-JP" sz="2600" dirty="0" err="1"/>
              <a:t>Shisei</a:t>
            </a:r>
            <a:r>
              <a:rPr lang="en-US" altLang="ja-JP" sz="2600" dirty="0"/>
              <a:t> Datum, Tokyo, Japan) has received approval for medical use in Japan, this automatic blood pressure monitoring apparatus measures blood pressure, heart rate, and pulse pressure, while simultaneously displaying the condition of central arteries near the heart (AVI) and the stiffness of peripheral blood vessels (API). </a:t>
            </a:r>
          </a:p>
          <a:p>
            <a:endParaRPr lang="en-US" altLang="ja-JP" sz="2600" dirty="0"/>
          </a:p>
          <a:p>
            <a:r>
              <a:rPr lang="en-US" altLang="ja-JP" sz="2600" dirty="0"/>
              <a:t>In this study, we evaluated AVI and API when type 2 diabetic patients received </a:t>
            </a:r>
            <a:r>
              <a:rPr lang="en-US" altLang="ja-JP" sz="2600" dirty="0" err="1"/>
              <a:t>linagliptin</a:t>
            </a:r>
            <a:r>
              <a:rPr lang="en-US" altLang="ja-JP" sz="2600" dirty="0"/>
              <a:t> in clinical settings. </a:t>
            </a:r>
            <a:endParaRPr lang="ja-JP" altLang="ja-JP" sz="2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8964488" cy="928688"/>
          </a:xfrm>
        </p:spPr>
        <p:txBody>
          <a:bodyPr/>
          <a:lstStyle/>
          <a:p>
            <a:pPr eaLnBrk="1" hangingPunct="1"/>
            <a:r>
              <a:rPr kumimoji="0" lang="en-US" altLang="ja-JP" sz="4800" b="1" dirty="0" smtClean="0">
                <a:latin typeface="Arial" panose="020B0604020202020204" pitchFamily="34" charset="0"/>
                <a:cs typeface="Arial" panose="020B0604020202020204" pitchFamily="34" charset="0"/>
              </a:rPr>
              <a:t>METHODS</a:t>
            </a:r>
            <a:endParaRPr kumimoji="0" lang="ja-JP" altLang="en-US" sz="4800" b="1" dirty="0" smtClean="0">
              <a:latin typeface="Arial" panose="020B0604020202020204" pitchFamily="34" charset="0"/>
              <a:cs typeface="Arial" panose="020B0604020202020204" pitchFamily="34" charset="0"/>
            </a:endParaRPr>
          </a:p>
        </p:txBody>
      </p:sp>
      <p:sp>
        <p:nvSpPr>
          <p:cNvPr id="11267" name="Text Box 3"/>
          <p:cNvSpPr txBox="1">
            <a:spLocks noChangeArrowheads="1"/>
          </p:cNvSpPr>
          <p:nvPr/>
        </p:nvSpPr>
        <p:spPr bwMode="auto">
          <a:xfrm>
            <a:off x="0" y="911960"/>
            <a:ext cx="8964488" cy="6096157"/>
          </a:xfrm>
          <a:prstGeom prst="rect">
            <a:avLst/>
          </a:prstGeom>
          <a:noFill/>
          <a:ln w="9525">
            <a:noFill/>
            <a:round/>
            <a:headEnd/>
            <a:tailEnd/>
          </a:ln>
        </p:spPr>
        <p:txBody>
          <a:bodyPr wrap="square" lIns="90000" tIns="46800" rIns="90000" bIns="46800">
            <a:spAutoFit/>
          </a:bodyPr>
          <a:lstStyle/>
          <a:p>
            <a:r>
              <a:rPr lang="en-US" altLang="ja-JP" sz="2600" dirty="0" smtClean="0"/>
              <a:t>Medical records of </a:t>
            </a:r>
            <a:r>
              <a:rPr lang="en-US" altLang="ja-JP" sz="2600" dirty="0"/>
              <a:t>p</a:t>
            </a:r>
            <a:r>
              <a:rPr lang="en-US" altLang="ja-JP" sz="2600" dirty="0" smtClean="0"/>
              <a:t>atients visiting to the diabetic clinic at the Saitama Medical Center, Saitama Medical University were analyzed. </a:t>
            </a:r>
            <a:r>
              <a:rPr lang="en-US" altLang="ja-JP" sz="2600" dirty="0" err="1" smtClean="0"/>
              <a:t>Linagliptin</a:t>
            </a:r>
            <a:r>
              <a:rPr lang="en-US" altLang="ja-JP" sz="2600" dirty="0" smtClean="0"/>
              <a:t> 5mg </a:t>
            </a:r>
            <a:r>
              <a:rPr lang="en-US" altLang="ja-JP" sz="2600" dirty="0" err="1" smtClean="0"/>
              <a:t>q.d</a:t>
            </a:r>
            <a:r>
              <a:rPr lang="en-US" altLang="ja-JP" sz="2600" dirty="0" smtClean="0"/>
              <a:t>. was prescribed by the decision of physicians in charge. The </a:t>
            </a:r>
            <a:r>
              <a:rPr lang="en-US" altLang="ja-JP" sz="2600" dirty="0"/>
              <a:t>application of this drug and </a:t>
            </a:r>
            <a:r>
              <a:rPr lang="en-US" altLang="ja-JP" sz="2600" dirty="0" smtClean="0"/>
              <a:t>clinical practice </a:t>
            </a:r>
            <a:r>
              <a:rPr lang="en-US" altLang="ja-JP" sz="2600" dirty="0"/>
              <a:t>is conducted by physicians who practice based on clinical guidelines issued from the </a:t>
            </a:r>
            <a:r>
              <a:rPr lang="en-US" altLang="ja-JP" sz="2600" dirty="0" smtClean="0"/>
              <a:t>Japan Diabetes </a:t>
            </a:r>
            <a:r>
              <a:rPr lang="en-US" altLang="ja-JP" sz="2600" dirty="0"/>
              <a:t>Society. </a:t>
            </a:r>
            <a:r>
              <a:rPr lang="en-US" altLang="ja-JP" sz="2600" dirty="0" smtClean="0"/>
              <a:t>The prescription of </a:t>
            </a:r>
            <a:r>
              <a:rPr lang="en-US" altLang="ja-JP" sz="2600" dirty="0" err="1" smtClean="0"/>
              <a:t>linagliptin</a:t>
            </a:r>
            <a:r>
              <a:rPr lang="en-US" altLang="ja-JP" sz="2600" dirty="0" smtClean="0"/>
              <a:t> was started from April 2013, and </a:t>
            </a:r>
            <a:r>
              <a:rPr lang="en-US" altLang="ja-JP" sz="2600" dirty="0"/>
              <a:t>w</a:t>
            </a:r>
            <a:r>
              <a:rPr lang="en-US" altLang="ja-JP" sz="2600" dirty="0" smtClean="0"/>
              <a:t>e observed the data obtained until June 2014 or any changes of anti-diabetic agents of anti-hypertensive agents or lipid-lowering agents. </a:t>
            </a:r>
            <a:r>
              <a:rPr lang="en-US" altLang="ja-JP" sz="2600" dirty="0" err="1" smtClean="0"/>
              <a:t>Pasesa</a:t>
            </a:r>
            <a:r>
              <a:rPr lang="en-US" altLang="ja-JP" sz="2600" dirty="0" smtClean="0"/>
              <a:t>® (</a:t>
            </a:r>
            <a:r>
              <a:rPr lang="en-US" altLang="ja-JP" sz="2600" dirty="0"/>
              <a:t>AVE-1000, </a:t>
            </a:r>
            <a:r>
              <a:rPr lang="en-US" altLang="ja-JP" sz="2600" dirty="0" err="1"/>
              <a:t>Shisei</a:t>
            </a:r>
            <a:r>
              <a:rPr lang="en-US" altLang="ja-JP" sz="2600" dirty="0"/>
              <a:t> Datum, Machida, Tokyo, </a:t>
            </a:r>
            <a:r>
              <a:rPr lang="en-US" altLang="ja-JP" sz="2600" dirty="0" smtClean="0"/>
              <a:t>Japan) </a:t>
            </a:r>
            <a:r>
              <a:rPr lang="en-US" altLang="ja-JP" sz="2600" dirty="0"/>
              <a:t>was used to evaluate AVI and API on each visit. </a:t>
            </a:r>
            <a:r>
              <a:rPr lang="en-US" altLang="ja-JP" sz="2600" dirty="0" smtClean="0"/>
              <a:t>The analysis was approved by the ethical committee of </a:t>
            </a:r>
            <a:r>
              <a:rPr lang="en-US" altLang="ja-JP" sz="2600" dirty="0"/>
              <a:t>the </a:t>
            </a:r>
            <a:r>
              <a:rPr lang="en-US" altLang="ja-JP" sz="2600" dirty="0" smtClean="0"/>
              <a:t>Saitama </a:t>
            </a:r>
            <a:r>
              <a:rPr lang="en-US" altLang="ja-JP" sz="2600" dirty="0"/>
              <a:t>Medical Center, Saitama Medical </a:t>
            </a:r>
            <a:r>
              <a:rPr lang="en-US" altLang="ja-JP" sz="2600" dirty="0" smtClean="0"/>
              <a:t>University.</a:t>
            </a:r>
          </a:p>
          <a:p>
            <a:endParaRPr lang="en-US" altLang="ja-JP" sz="2600" dirty="0"/>
          </a:p>
        </p:txBody>
      </p:sp>
    </p:spTree>
    <p:extLst>
      <p:ext uri="{BB962C8B-B14F-4D97-AF65-F5344CB8AC3E}">
        <p14:creationId xmlns:p14="http://schemas.microsoft.com/office/powerpoint/2010/main" val="4249140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0" y="1019287"/>
            <a:ext cx="9144000" cy="4819426"/>
          </a:xfrm>
          <a:prstGeom prst="rect">
            <a:avLst/>
          </a:prstGeom>
        </p:spPr>
      </p:pic>
      <p:sp>
        <p:nvSpPr>
          <p:cNvPr id="3" name="正方形/長方形 2"/>
          <p:cNvSpPr/>
          <p:nvPr/>
        </p:nvSpPr>
        <p:spPr>
          <a:xfrm>
            <a:off x="8882319" y="3457952"/>
            <a:ext cx="251521"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p:nvPicPr>
        <p:blipFill>
          <a:blip r:embed="rId3"/>
          <a:stretch>
            <a:fillRect/>
          </a:stretch>
        </p:blipFill>
        <p:spPr>
          <a:xfrm>
            <a:off x="251520" y="5013176"/>
            <a:ext cx="1224136" cy="554758"/>
          </a:xfrm>
          <a:prstGeom prst="rect">
            <a:avLst/>
          </a:prstGeom>
        </p:spPr>
      </p:pic>
      <p:sp>
        <p:nvSpPr>
          <p:cNvPr id="5" name="正方形/長方形 4"/>
          <p:cNvSpPr/>
          <p:nvPr/>
        </p:nvSpPr>
        <p:spPr>
          <a:xfrm>
            <a:off x="1619672" y="5290555"/>
            <a:ext cx="4198585" cy="369332"/>
          </a:xfrm>
          <a:prstGeom prst="rect">
            <a:avLst/>
          </a:prstGeom>
        </p:spPr>
        <p:txBody>
          <a:bodyPr wrap="none">
            <a:spAutoFit/>
          </a:bodyPr>
          <a:lstStyle/>
          <a:p>
            <a:r>
              <a:rPr lang="ja-JP" altLang="en-US" dirty="0">
                <a:solidFill>
                  <a:srgbClr val="002060"/>
                </a:solidFill>
              </a:rPr>
              <a:t>Discovering Japan no.10 page19, 2013</a:t>
            </a:r>
          </a:p>
        </p:txBody>
      </p:sp>
    </p:spTree>
    <p:extLst>
      <p:ext uri="{BB962C8B-B14F-4D97-AF65-F5344CB8AC3E}">
        <p14:creationId xmlns:p14="http://schemas.microsoft.com/office/powerpoint/2010/main" val="87788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7859713" cy="1079500"/>
          </a:xfrm>
        </p:spPr>
        <p:txBody>
          <a:bodyPr rtlCol="0">
            <a:normAutofit fontScale="90000"/>
          </a:bodyPr>
          <a:lstStyle/>
          <a:p>
            <a:pPr fontAlgn="auto">
              <a:spcAft>
                <a:spcPts val="0"/>
              </a:spcAft>
              <a:defRPr/>
            </a:pPr>
            <a:r>
              <a:rPr lang="en-US" altLang="ja-JP" sz="3600" dirty="0" smtClean="0"/>
              <a:t>Indices of degree of stiffness of arteries</a:t>
            </a:r>
            <a:br>
              <a:rPr lang="en-US" altLang="ja-JP" sz="3600" dirty="0" smtClean="0"/>
            </a:br>
            <a:r>
              <a:rPr lang="en-US" altLang="ja-JP" sz="3600" dirty="0" smtClean="0"/>
              <a:t>(AVI, API) </a:t>
            </a:r>
            <a:endParaRPr lang="ja-JP" altLang="en-US" sz="3600" dirty="0"/>
          </a:p>
        </p:txBody>
      </p:sp>
      <p:sp>
        <p:nvSpPr>
          <p:cNvPr id="8195" name="コンテンツ プレースホルダ 2"/>
          <p:cNvSpPr>
            <a:spLocks noGrp="1"/>
          </p:cNvSpPr>
          <p:nvPr>
            <p:ph idx="1"/>
          </p:nvPr>
        </p:nvSpPr>
        <p:spPr>
          <a:xfrm>
            <a:off x="447675" y="4162425"/>
            <a:ext cx="8229600" cy="2489200"/>
          </a:xfrm>
        </p:spPr>
        <p:txBody>
          <a:bodyPr/>
          <a:lstStyle/>
          <a:p>
            <a:r>
              <a:rPr lang="en-US" altLang="ja-JP" sz="2000" smtClean="0"/>
              <a:t>Under high cuff pressure, an arterial vessel is suppressed and the volume of the artery becomes smaller. According to the release of  the pressure, the volume of the artery which reflects oscillation becomes larger.</a:t>
            </a:r>
          </a:p>
          <a:p>
            <a:r>
              <a:rPr lang="en-US" altLang="ja-JP" sz="2000" smtClean="0"/>
              <a:t>AVI</a:t>
            </a:r>
            <a:r>
              <a:rPr lang="ja-JP" altLang="en-US" sz="2000" smtClean="0"/>
              <a:t>： </a:t>
            </a:r>
            <a:r>
              <a:rPr lang="en-US" altLang="ja-JP" sz="2000" smtClean="0"/>
              <a:t>Vr/Vf</a:t>
            </a:r>
          </a:p>
          <a:p>
            <a:pPr>
              <a:buFont typeface="Arial" panose="020B0604020202020204" pitchFamily="34" charset="0"/>
              <a:buNone/>
            </a:pPr>
            <a:r>
              <a:rPr lang="en-US" altLang="ja-JP" sz="2000" smtClean="0"/>
              <a:t>		Vr: velocity of release, Vf: velocity of fastened</a:t>
            </a:r>
          </a:p>
          <a:p>
            <a:r>
              <a:rPr lang="en-US" altLang="ja-JP" sz="2000" smtClean="0"/>
              <a:t>API: </a:t>
            </a:r>
            <a:r>
              <a:rPr lang="ja-JP" altLang="ja-JP" sz="2000" smtClean="0"/>
              <a:t>α</a:t>
            </a:r>
            <a:r>
              <a:rPr lang="en-US" altLang="ja-JP" sz="2000" smtClean="0"/>
              <a:t>*arctan(</a:t>
            </a:r>
            <a:r>
              <a:rPr lang="ja-JP" altLang="ja-JP" sz="2000" smtClean="0"/>
              <a:t>β</a:t>
            </a:r>
            <a:r>
              <a:rPr lang="en-US" altLang="ja-JP" sz="2000" smtClean="0"/>
              <a:t>*X+</a:t>
            </a:r>
            <a:r>
              <a:rPr lang="ja-JP" altLang="ja-JP" sz="2000" smtClean="0"/>
              <a:t>γ</a:t>
            </a:r>
            <a:r>
              <a:rPr lang="en-US" altLang="ja-JP" sz="2000" smtClean="0"/>
              <a:t>)+</a:t>
            </a:r>
            <a:r>
              <a:rPr lang="ja-JP" altLang="ja-JP" sz="2000" smtClean="0"/>
              <a:t>δ，</a:t>
            </a:r>
            <a:r>
              <a:rPr lang="en-US" altLang="ja-JP" sz="2000" smtClean="0"/>
              <a:t>API</a:t>
            </a:r>
            <a:r>
              <a:rPr lang="ja-JP" altLang="ja-JP" sz="2000" smtClean="0"/>
              <a:t>＝</a:t>
            </a:r>
            <a:r>
              <a:rPr lang="en-US" altLang="ja-JP" sz="2000" smtClean="0"/>
              <a:t>1</a:t>
            </a:r>
            <a:r>
              <a:rPr lang="ja-JP" altLang="ja-JP" sz="2000" smtClean="0"/>
              <a:t>／β</a:t>
            </a:r>
            <a:endParaRPr lang="en-US" altLang="ja-JP" sz="2000" smtClean="0"/>
          </a:p>
          <a:p>
            <a:pPr>
              <a:buFont typeface="Arial" panose="020B0604020202020204" pitchFamily="34" charset="0"/>
              <a:buNone/>
            </a:pPr>
            <a:r>
              <a:rPr lang="en-US" altLang="ja-JP" sz="2000" smtClean="0"/>
              <a:t>		X is cuff pressure, and  </a:t>
            </a:r>
            <a:r>
              <a:rPr lang="ja-JP" altLang="ja-JP" sz="2000" smtClean="0"/>
              <a:t>α，β，γ，δ</a:t>
            </a:r>
            <a:r>
              <a:rPr lang="en-US" altLang="ja-JP" sz="2000" smtClean="0"/>
              <a:t> are parameters.</a:t>
            </a:r>
          </a:p>
          <a:p>
            <a:pPr>
              <a:buFont typeface="Arial" panose="020B0604020202020204" pitchFamily="34" charset="0"/>
              <a:buNone/>
            </a:pPr>
            <a:endParaRPr lang="en-US" altLang="ja-JP" sz="2000" smtClean="0"/>
          </a:p>
        </p:txBody>
      </p:sp>
      <p:pic>
        <p:nvPicPr>
          <p:cNvPr id="819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60613"/>
            <a:ext cx="1936750"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0713" y="1039813"/>
            <a:ext cx="4040187"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063625"/>
            <a:ext cx="3140075"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19938" y="2289175"/>
            <a:ext cx="1955800"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テキスト ボックス 10"/>
          <p:cNvSpPr txBox="1">
            <a:spLocks noChangeArrowheads="1"/>
          </p:cNvSpPr>
          <p:nvPr/>
        </p:nvSpPr>
        <p:spPr bwMode="auto">
          <a:xfrm>
            <a:off x="5653088" y="1081088"/>
            <a:ext cx="1062037"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400" smtClean="0">
                <a:solidFill>
                  <a:prstClr val="black"/>
                </a:solidFill>
              </a:rPr>
              <a:t>Soft vessel</a:t>
            </a:r>
            <a:endParaRPr lang="ja-JP" altLang="en-US" sz="1400" smtClean="0">
              <a:solidFill>
                <a:prstClr val="black"/>
              </a:solidFill>
            </a:endParaRPr>
          </a:p>
        </p:txBody>
      </p:sp>
      <p:sp>
        <p:nvSpPr>
          <p:cNvPr id="8201" name="テキスト ボックス 11"/>
          <p:cNvSpPr txBox="1">
            <a:spLocks noChangeArrowheads="1"/>
          </p:cNvSpPr>
          <p:nvPr/>
        </p:nvSpPr>
        <p:spPr bwMode="auto">
          <a:xfrm>
            <a:off x="5629275" y="1362075"/>
            <a:ext cx="1663700"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400" smtClean="0">
                <a:solidFill>
                  <a:prstClr val="black"/>
                </a:solidFill>
              </a:rPr>
              <a:t>Hard or stiff vessel</a:t>
            </a:r>
            <a:endParaRPr lang="ja-JP" altLang="en-US" sz="1400" smtClean="0">
              <a:solidFill>
                <a:prstClr val="black"/>
              </a:solidFill>
            </a:endParaRPr>
          </a:p>
        </p:txBody>
      </p:sp>
      <p:sp>
        <p:nvSpPr>
          <p:cNvPr id="8202" name="テキスト ボックス 12"/>
          <p:cNvSpPr txBox="1">
            <a:spLocks noChangeArrowheads="1"/>
          </p:cNvSpPr>
          <p:nvPr/>
        </p:nvSpPr>
        <p:spPr bwMode="auto">
          <a:xfrm>
            <a:off x="4237038" y="3529013"/>
            <a:ext cx="2214562" cy="3397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600" smtClean="0">
                <a:solidFill>
                  <a:prstClr val="black"/>
                </a:solidFill>
              </a:rPr>
              <a:t>Cuff pressure (mmHg)</a:t>
            </a:r>
            <a:endParaRPr lang="ja-JP" altLang="en-US" sz="1600" smtClean="0">
              <a:solidFill>
                <a:prstClr val="black"/>
              </a:solidFill>
            </a:endParaRPr>
          </a:p>
        </p:txBody>
      </p:sp>
      <p:sp>
        <p:nvSpPr>
          <p:cNvPr id="8203" name="テキスト ボックス 13"/>
          <p:cNvSpPr txBox="1">
            <a:spLocks noChangeArrowheads="1"/>
          </p:cNvSpPr>
          <p:nvPr/>
        </p:nvSpPr>
        <p:spPr bwMode="auto">
          <a:xfrm>
            <a:off x="3052763" y="1882775"/>
            <a:ext cx="1011237"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400" smtClean="0">
                <a:solidFill>
                  <a:prstClr val="black"/>
                </a:solidFill>
              </a:rPr>
              <a:t>Oscillation</a:t>
            </a:r>
            <a:endParaRPr lang="ja-JP" altLang="en-US" sz="1400" smtClean="0">
              <a:solidFill>
                <a:prstClr val="black"/>
              </a:solidFill>
            </a:endParaRPr>
          </a:p>
        </p:txBody>
      </p:sp>
      <p:sp>
        <p:nvSpPr>
          <p:cNvPr id="8204" name="テキスト ボックス 14"/>
          <p:cNvSpPr txBox="1">
            <a:spLocks noChangeArrowheads="1"/>
          </p:cNvSpPr>
          <p:nvPr/>
        </p:nvSpPr>
        <p:spPr bwMode="auto">
          <a:xfrm>
            <a:off x="1538288" y="1833563"/>
            <a:ext cx="1365250" cy="231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900" smtClean="0">
                <a:solidFill>
                  <a:prstClr val="black"/>
                </a:solidFill>
              </a:rPr>
              <a:t>Oscillation of the artery</a:t>
            </a:r>
            <a:endParaRPr lang="ja-JP" altLang="en-US" sz="900" smtClean="0">
              <a:solidFill>
                <a:prstClr val="black"/>
              </a:solidFill>
            </a:endParaRPr>
          </a:p>
        </p:txBody>
      </p:sp>
      <p:sp>
        <p:nvSpPr>
          <p:cNvPr id="8205" name="テキスト ボックス 15"/>
          <p:cNvSpPr txBox="1">
            <a:spLocks noChangeArrowheads="1"/>
          </p:cNvSpPr>
          <p:nvPr/>
        </p:nvSpPr>
        <p:spPr bwMode="auto">
          <a:xfrm>
            <a:off x="427038" y="2974975"/>
            <a:ext cx="323850" cy="214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800" smtClean="0">
                <a:solidFill>
                  <a:prstClr val="black"/>
                </a:solidFill>
              </a:rPr>
              <a:t>BP</a:t>
            </a:r>
            <a:endParaRPr lang="ja-JP" altLang="en-US" sz="800" smtClean="0">
              <a:solidFill>
                <a:prstClr val="black"/>
              </a:solidFill>
            </a:endParaRPr>
          </a:p>
        </p:txBody>
      </p:sp>
      <p:sp>
        <p:nvSpPr>
          <p:cNvPr id="8206" name="テキスト ボックス 16"/>
          <p:cNvSpPr txBox="1">
            <a:spLocks noChangeArrowheads="1"/>
          </p:cNvSpPr>
          <p:nvPr/>
        </p:nvSpPr>
        <p:spPr bwMode="auto">
          <a:xfrm>
            <a:off x="1081088" y="2419350"/>
            <a:ext cx="1371600" cy="230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900" smtClean="0">
                <a:solidFill>
                  <a:prstClr val="black"/>
                </a:solidFill>
              </a:rPr>
              <a:t>Artery of the upper arm</a:t>
            </a:r>
            <a:endParaRPr lang="ja-JP" altLang="en-US" sz="900" smtClean="0">
              <a:solidFill>
                <a:prstClr val="black"/>
              </a:solidFill>
            </a:endParaRPr>
          </a:p>
        </p:txBody>
      </p:sp>
      <p:sp>
        <p:nvSpPr>
          <p:cNvPr id="8207" name="テキスト ボックス 17"/>
          <p:cNvSpPr txBox="1">
            <a:spLocks noChangeArrowheads="1"/>
          </p:cNvSpPr>
          <p:nvPr/>
        </p:nvSpPr>
        <p:spPr bwMode="auto">
          <a:xfrm>
            <a:off x="1120775" y="2959100"/>
            <a:ext cx="877888" cy="231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900" smtClean="0">
                <a:solidFill>
                  <a:prstClr val="black"/>
                </a:solidFill>
              </a:rPr>
              <a:t>Cuff pressure</a:t>
            </a:r>
            <a:endParaRPr lang="ja-JP" altLang="en-US" sz="900" smtClean="0">
              <a:solidFill>
                <a:prstClr val="black"/>
              </a:solidFill>
            </a:endParaRPr>
          </a:p>
        </p:txBody>
      </p:sp>
    </p:spTree>
    <p:extLst>
      <p:ext uri="{BB962C8B-B14F-4D97-AF65-F5344CB8AC3E}">
        <p14:creationId xmlns:p14="http://schemas.microsoft.com/office/powerpoint/2010/main" val="3601531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8964488" cy="928688"/>
          </a:xfrm>
        </p:spPr>
        <p:txBody>
          <a:bodyPr/>
          <a:lstStyle/>
          <a:p>
            <a:pPr eaLnBrk="1" hangingPunct="1"/>
            <a:r>
              <a:rPr kumimoji="0" lang="en-US" altLang="ja-JP" sz="4800" b="1" dirty="0" smtClean="0">
                <a:latin typeface="Arial" panose="020B0604020202020204" pitchFamily="34" charset="0"/>
                <a:cs typeface="Arial" panose="020B0604020202020204" pitchFamily="34" charset="0"/>
              </a:rPr>
              <a:t>RESULTS</a:t>
            </a:r>
            <a:endParaRPr kumimoji="0" lang="ja-JP" altLang="en-US" sz="4800" b="1" dirty="0" smtClean="0">
              <a:latin typeface="Arial" panose="020B0604020202020204" pitchFamily="34" charset="0"/>
              <a:cs typeface="Arial" panose="020B0604020202020204" pitchFamily="34" charset="0"/>
            </a:endParaRPr>
          </a:p>
        </p:txBody>
      </p:sp>
      <p:sp>
        <p:nvSpPr>
          <p:cNvPr id="3" name="正方形/長方形 2"/>
          <p:cNvSpPr/>
          <p:nvPr/>
        </p:nvSpPr>
        <p:spPr>
          <a:xfrm>
            <a:off x="0" y="5445224"/>
            <a:ext cx="9144000" cy="1384995"/>
          </a:xfrm>
          <a:prstGeom prst="rect">
            <a:avLst/>
          </a:prstGeom>
        </p:spPr>
        <p:txBody>
          <a:bodyPr wrap="square">
            <a:spAutoFit/>
          </a:bodyPr>
          <a:lstStyle/>
          <a:p>
            <a:r>
              <a:rPr lang="ja-JP" altLang="en-US" sz="1400" dirty="0">
                <a:latin typeface="Century" panose="02040604050505020304" pitchFamily="18" charset="0"/>
              </a:rPr>
              <a:t>On average, linagliptin was used for 11.9 ± 9.3 months.</a:t>
            </a:r>
          </a:p>
          <a:p>
            <a:r>
              <a:rPr lang="ja-JP" altLang="en-US" sz="1400" dirty="0">
                <a:latin typeface="Century" panose="02040604050505020304" pitchFamily="18" charset="0"/>
              </a:rPr>
              <a:t>Use of anti-diabetic agents: insulin 10 (bolus 15.6, basal 16.1 units/day), glimepiride 1, repaglinide 4, mitiglinide 2, pioglitazone 5, metformin 3.</a:t>
            </a:r>
          </a:p>
          <a:p>
            <a:r>
              <a:rPr lang="ja-JP" altLang="en-US" sz="1400" dirty="0">
                <a:latin typeface="Century" panose="02040604050505020304" pitchFamily="18" charset="0"/>
              </a:rPr>
              <a:t>Use of anti-hypertensive agents: ARB 9, ACEI 1, Ca blocker 7, beta blocker 1, diuretics 2.</a:t>
            </a:r>
          </a:p>
          <a:p>
            <a:r>
              <a:rPr lang="ja-JP" altLang="en-US" sz="1400" dirty="0">
                <a:latin typeface="Century" panose="02040604050505020304" pitchFamily="18" charset="0"/>
              </a:rPr>
              <a:t>Use of lipid-lowering agents: statins 9, fibrate 2, ezetimibe 1.</a:t>
            </a:r>
          </a:p>
          <a:p>
            <a:r>
              <a:rPr lang="ja-JP" altLang="en-US" sz="1400" dirty="0">
                <a:latin typeface="Century" panose="02040604050505020304" pitchFamily="18" charset="0"/>
              </a:rPr>
              <a:t>LDL cholesterol levels are calculated by the Friedewald equation.</a:t>
            </a:r>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1238524883"/>
              </p:ext>
            </p:extLst>
          </p:nvPr>
        </p:nvGraphicFramePr>
        <p:xfrm>
          <a:off x="90562" y="692696"/>
          <a:ext cx="8945934" cy="4752528"/>
        </p:xfrm>
        <a:graphic>
          <a:graphicData uri="http://schemas.openxmlformats.org/presentationml/2006/ole">
            <mc:AlternateContent xmlns:mc="http://schemas.openxmlformats.org/markup-compatibility/2006">
              <mc:Choice xmlns:v="urn:schemas-microsoft-com:vml" Requires="v">
                <p:oleObj spid="_x0000_s15383" name="Worksheet" r:id="rId4" imgW="5181566" imgH="2752783" progId="Excel.Sheet.12">
                  <p:embed/>
                </p:oleObj>
              </mc:Choice>
              <mc:Fallback>
                <p:oleObj name="Worksheet" r:id="rId4" imgW="5181566" imgH="2752783" progId="Excel.Sheet.12">
                  <p:embed/>
                  <p:pic>
                    <p:nvPicPr>
                      <p:cNvPr id="0" name=""/>
                      <p:cNvPicPr/>
                      <p:nvPr/>
                    </p:nvPicPr>
                    <p:blipFill>
                      <a:blip r:embed="rId5"/>
                      <a:stretch>
                        <a:fillRect/>
                      </a:stretch>
                    </p:blipFill>
                    <p:spPr>
                      <a:xfrm>
                        <a:off x="90562" y="692696"/>
                        <a:ext cx="8945934" cy="4752528"/>
                      </a:xfrm>
                      <a:prstGeom prst="rect">
                        <a:avLst/>
                      </a:prstGeom>
                    </p:spPr>
                  </p:pic>
                </p:oleObj>
              </mc:Fallback>
            </mc:AlternateContent>
          </a:graphicData>
        </a:graphic>
      </p:graphicFrame>
    </p:spTree>
    <p:extLst>
      <p:ext uri="{BB962C8B-B14F-4D97-AF65-F5344CB8AC3E}">
        <p14:creationId xmlns:p14="http://schemas.microsoft.com/office/powerpoint/2010/main" val="29443278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8964488" cy="928688"/>
          </a:xfrm>
        </p:spPr>
        <p:txBody>
          <a:bodyPr/>
          <a:lstStyle/>
          <a:p>
            <a:pPr eaLnBrk="1" hangingPunct="1"/>
            <a:r>
              <a:rPr kumimoji="0" lang="en-US" altLang="ja-JP" sz="4800" b="1" dirty="0" smtClean="0">
                <a:latin typeface="Arial" panose="020B0604020202020204" pitchFamily="34" charset="0"/>
                <a:cs typeface="Arial" panose="020B0604020202020204" pitchFamily="34" charset="0"/>
              </a:rPr>
              <a:t>SUMMARY</a:t>
            </a:r>
            <a:endParaRPr kumimoji="0" lang="ja-JP" altLang="en-US" sz="4800" b="1" dirty="0" smtClean="0">
              <a:latin typeface="Arial" panose="020B0604020202020204" pitchFamily="34" charset="0"/>
              <a:cs typeface="Arial" panose="020B0604020202020204" pitchFamily="34" charset="0"/>
            </a:endParaRPr>
          </a:p>
        </p:txBody>
      </p:sp>
      <p:sp>
        <p:nvSpPr>
          <p:cNvPr id="11267" name="Text Box 3"/>
          <p:cNvSpPr txBox="1">
            <a:spLocks noChangeArrowheads="1"/>
          </p:cNvSpPr>
          <p:nvPr/>
        </p:nvSpPr>
        <p:spPr bwMode="auto">
          <a:xfrm>
            <a:off x="0" y="911960"/>
            <a:ext cx="8964488" cy="5634492"/>
          </a:xfrm>
          <a:prstGeom prst="rect">
            <a:avLst/>
          </a:prstGeom>
          <a:noFill/>
          <a:ln w="9525">
            <a:noFill/>
            <a:round/>
            <a:headEnd/>
            <a:tailEnd/>
          </a:ln>
        </p:spPr>
        <p:txBody>
          <a:bodyPr wrap="square" lIns="90000" tIns="46800" rIns="90000" bIns="46800">
            <a:spAutoFit/>
          </a:bodyPr>
          <a:lstStyle/>
          <a:p>
            <a:r>
              <a:rPr lang="en-US" altLang="ja-JP" sz="3000" dirty="0"/>
              <a:t>Twenty six diabetic patients (M/F=16/10, age: 68±11y.o</a:t>
            </a:r>
            <a:r>
              <a:rPr lang="en-US" altLang="ja-JP" sz="3000" dirty="0" smtClean="0"/>
              <a:t>., duration </a:t>
            </a:r>
            <a:r>
              <a:rPr lang="en-US" altLang="ja-JP" sz="3000" dirty="0"/>
              <a:t>of diabetes: 12±11yrs, HbA1c: 7.8±1.4% , </a:t>
            </a:r>
            <a:r>
              <a:rPr lang="en-US" altLang="ja-JP" sz="3000" dirty="0" smtClean="0"/>
              <a:t>BMI: 24±4kg/m</a:t>
            </a:r>
            <a:r>
              <a:rPr lang="en-US" altLang="ja-JP" sz="3000" baseline="30000" dirty="0" smtClean="0"/>
              <a:t>2</a:t>
            </a:r>
            <a:r>
              <a:rPr lang="en-US" altLang="ja-JP" sz="3000" dirty="0"/>
              <a:t>, BP: </a:t>
            </a:r>
            <a:r>
              <a:rPr lang="en-US" altLang="ja-JP" sz="3000" dirty="0" smtClean="0"/>
              <a:t>134±20 /</a:t>
            </a:r>
            <a:r>
              <a:rPr lang="ja-JP" altLang="en-US" sz="3000" dirty="0" smtClean="0"/>
              <a:t> </a:t>
            </a:r>
            <a:r>
              <a:rPr lang="en-US" altLang="ja-JP" sz="3000" dirty="0" smtClean="0"/>
              <a:t>73±15mmHg) received </a:t>
            </a:r>
            <a:r>
              <a:rPr lang="en-US" altLang="ja-JP" sz="3000" dirty="0" err="1"/>
              <a:t>linagliptin</a:t>
            </a:r>
            <a:r>
              <a:rPr lang="en-US" altLang="ja-JP" sz="3000" dirty="0"/>
              <a:t> 5mg </a:t>
            </a:r>
            <a:r>
              <a:rPr lang="en-US" altLang="ja-JP" sz="3000" dirty="0" err="1"/>
              <a:t>qd</a:t>
            </a:r>
            <a:r>
              <a:rPr lang="en-US" altLang="ja-JP" sz="3000" dirty="0"/>
              <a:t> for 11.9 months on average. </a:t>
            </a:r>
            <a:r>
              <a:rPr lang="en-US" altLang="ja-JP" sz="3000" dirty="0" smtClean="0"/>
              <a:t>Although </a:t>
            </a:r>
            <a:r>
              <a:rPr lang="en-US" altLang="ja-JP" sz="3000" dirty="0"/>
              <a:t>BP at </a:t>
            </a:r>
            <a:r>
              <a:rPr lang="en-US" altLang="ja-JP" sz="3000" dirty="0" smtClean="0"/>
              <a:t>the observation </a:t>
            </a:r>
            <a:r>
              <a:rPr lang="en-US" altLang="ja-JP" sz="3000" dirty="0"/>
              <a:t>(135±21/70±14mmHg) was not different from the base line, HbA1c was reduced </a:t>
            </a:r>
            <a:r>
              <a:rPr lang="en-US" altLang="ja-JP" sz="3000" dirty="0" smtClean="0"/>
              <a:t>to 7.4±1.6</a:t>
            </a:r>
            <a:r>
              <a:rPr lang="en-US" altLang="ja-JP" sz="3000" dirty="0"/>
              <a:t>% (p&lt;0.05). AVI (from 23.6±8.4 to 22.6±6.6) and API (from 31.7±8.2 to 33.2±8.9) </a:t>
            </a:r>
            <a:r>
              <a:rPr lang="en-US" altLang="ja-JP" sz="3000" dirty="0" smtClean="0"/>
              <a:t>were not </a:t>
            </a:r>
            <a:r>
              <a:rPr lang="en-US" altLang="ja-JP" sz="3000" dirty="0"/>
              <a:t>different significantly. While HDL-C was increased from 43±12 to 48±16 mg/</a:t>
            </a:r>
            <a:r>
              <a:rPr lang="en-US" altLang="ja-JP" sz="3000" dirty="0" err="1"/>
              <a:t>dL</a:t>
            </a:r>
            <a:r>
              <a:rPr lang="en-US" altLang="ja-JP" sz="3000" dirty="0"/>
              <a:t>, LDL-C </a:t>
            </a:r>
            <a:r>
              <a:rPr lang="en-US" altLang="ja-JP" sz="3000" dirty="0" smtClean="0"/>
              <a:t>was not </a:t>
            </a:r>
            <a:r>
              <a:rPr lang="en-US" altLang="ja-JP" sz="3000" dirty="0"/>
              <a:t>decreased (from 95±21 to 102±31 mg/</a:t>
            </a:r>
            <a:r>
              <a:rPr lang="en-US" altLang="ja-JP" sz="3000" dirty="0" err="1"/>
              <a:t>dL</a:t>
            </a:r>
            <a:r>
              <a:rPr lang="en-US" altLang="ja-JP" sz="3000" dirty="0"/>
              <a:t>).</a:t>
            </a:r>
            <a:endParaRPr lang="ja-JP" altLang="en-US" sz="3000" kern="100" dirty="0">
              <a:solidFill>
                <a:srgbClr val="FFFFFF"/>
              </a:solidFill>
              <a:latin typeface="Arial" panose="020B0604020202020204" pitchFamily="34" charset="0"/>
              <a:ea typeface="ＭＳ Ｐゴシック" pitchFamily="50" charset="-128"/>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8964488" cy="928688"/>
          </a:xfrm>
        </p:spPr>
        <p:txBody>
          <a:bodyPr/>
          <a:lstStyle/>
          <a:p>
            <a:pPr eaLnBrk="1" hangingPunct="1"/>
            <a:r>
              <a:rPr kumimoji="0" lang="en-US" altLang="ja-JP" sz="4800" b="1" dirty="0" smtClean="0">
                <a:latin typeface="Arial" panose="020B0604020202020204" pitchFamily="34" charset="0"/>
                <a:cs typeface="Arial" panose="020B0604020202020204" pitchFamily="34" charset="0"/>
              </a:rPr>
              <a:t>CONCLUSIONS</a:t>
            </a:r>
            <a:endParaRPr kumimoji="0" lang="ja-JP" altLang="en-US" sz="4800" b="1" dirty="0" smtClean="0">
              <a:latin typeface="Arial" panose="020B0604020202020204" pitchFamily="34" charset="0"/>
              <a:cs typeface="Arial" panose="020B0604020202020204" pitchFamily="34" charset="0"/>
            </a:endParaRPr>
          </a:p>
        </p:txBody>
      </p:sp>
      <p:sp>
        <p:nvSpPr>
          <p:cNvPr id="11267" name="Text Box 3"/>
          <p:cNvSpPr txBox="1">
            <a:spLocks noChangeArrowheads="1"/>
          </p:cNvSpPr>
          <p:nvPr/>
        </p:nvSpPr>
        <p:spPr bwMode="auto">
          <a:xfrm>
            <a:off x="0" y="911960"/>
            <a:ext cx="8964488" cy="5511382"/>
          </a:xfrm>
          <a:prstGeom prst="rect">
            <a:avLst/>
          </a:prstGeom>
          <a:noFill/>
          <a:ln w="9525">
            <a:noFill/>
            <a:round/>
            <a:headEnd/>
            <a:tailEnd/>
          </a:ln>
        </p:spPr>
        <p:txBody>
          <a:bodyPr wrap="square" lIns="90000" tIns="46800" rIns="90000" bIns="46800">
            <a:spAutoFit/>
          </a:bodyPr>
          <a:lstStyle/>
          <a:p>
            <a:r>
              <a:rPr lang="en-US" altLang="ja-JP" sz="3200" dirty="0" smtClean="0"/>
              <a:t>CAROLINA </a:t>
            </a:r>
            <a:r>
              <a:rPr lang="en-US" altLang="ja-JP" sz="3200" dirty="0"/>
              <a:t>(</a:t>
            </a:r>
            <a:r>
              <a:rPr lang="en-US" altLang="ja-JP" sz="3200" dirty="0" err="1"/>
              <a:t>CARdiovascular</a:t>
            </a:r>
            <a:r>
              <a:rPr lang="en-US" altLang="ja-JP" sz="3200" dirty="0"/>
              <a:t> Outcome Study of </a:t>
            </a:r>
            <a:r>
              <a:rPr lang="en-US" altLang="ja-JP" sz="3200" dirty="0" err="1"/>
              <a:t>LINAgliptin</a:t>
            </a:r>
            <a:r>
              <a:rPr lang="en-US" altLang="ja-JP" sz="3200" dirty="0"/>
              <a:t> Versus Glimepiride in Early Type 2 Diabetes) </a:t>
            </a:r>
            <a:r>
              <a:rPr lang="en-US" altLang="ja-JP" sz="3200" dirty="0" smtClean="0"/>
              <a:t>study has been conducted to investigate the long term impact of </a:t>
            </a:r>
            <a:r>
              <a:rPr lang="en-US" altLang="ja-JP" sz="3200" dirty="0" err="1" smtClean="0"/>
              <a:t>linagliptin</a:t>
            </a:r>
            <a:r>
              <a:rPr lang="en-US" altLang="ja-JP" sz="3200" dirty="0" smtClean="0"/>
              <a:t> on cardiovascular morbidity and mortality. However the result will not be available until 2018. Our </a:t>
            </a:r>
            <a:r>
              <a:rPr lang="en-US" altLang="ja-JP" sz="3200" dirty="0"/>
              <a:t>data indicate that there were not any deteriorate </a:t>
            </a:r>
            <a:r>
              <a:rPr lang="en-US" altLang="ja-JP" sz="3200" dirty="0" smtClean="0"/>
              <a:t>effects on </a:t>
            </a:r>
            <a:r>
              <a:rPr lang="en-US" altLang="ja-JP" sz="3200" dirty="0"/>
              <a:t>AVI, API, and lipid profiles by </a:t>
            </a:r>
            <a:r>
              <a:rPr lang="en-US" altLang="ja-JP" sz="3200" dirty="0" err="1"/>
              <a:t>linagliptin</a:t>
            </a:r>
            <a:r>
              <a:rPr lang="en-US" altLang="ja-JP" sz="3200" dirty="0"/>
              <a:t>. Since glucose control has been improved it may </a:t>
            </a:r>
            <a:r>
              <a:rPr lang="en-US" altLang="ja-JP" sz="3200" dirty="0" smtClean="0"/>
              <a:t>be possible </a:t>
            </a:r>
            <a:r>
              <a:rPr lang="en-US" altLang="ja-JP" sz="3200" dirty="0"/>
              <a:t>to expect some beneficial effects by this drug</a:t>
            </a:r>
            <a:r>
              <a:rPr lang="en-US" altLang="ja-JP" sz="3200" dirty="0" smtClean="0"/>
              <a:t>.</a:t>
            </a:r>
            <a:endParaRPr lang="ja-JP" altLang="en-US" sz="3200" kern="100" dirty="0">
              <a:solidFill>
                <a:srgbClr val="FFFFFF"/>
              </a:solidFill>
              <a:latin typeface="Arial" panose="020B0604020202020204" pitchFamily="34" charset="0"/>
              <a:ea typeface="ＭＳ Ｐゴシック" pitchFamily="50" charset="-128"/>
              <a:cs typeface="Arial" panose="020B0604020202020204" pitchFamily="34" charset="0"/>
            </a:endParaRPr>
          </a:p>
        </p:txBody>
      </p:sp>
    </p:spTree>
    <p:extLst>
      <p:ext uri="{BB962C8B-B14F-4D97-AF65-F5344CB8AC3E}">
        <p14:creationId xmlns:p14="http://schemas.microsoft.com/office/powerpoint/2010/main" val="4106212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2602</TotalTime>
  <Words>794</Words>
  <Application>Microsoft Office PowerPoint</Application>
  <PresentationFormat>画面に合わせる (4:3)</PresentationFormat>
  <Paragraphs>74</Paragraphs>
  <Slides>11</Slides>
  <Notes>7</Notes>
  <HiddenSlides>0</HiddenSlides>
  <MMClips>0</MMClips>
  <ScaleCrop>false</ScaleCrop>
  <HeadingPairs>
    <vt:vector size="8" baseType="variant">
      <vt:variant>
        <vt:lpstr>使用されているフォント</vt:lpstr>
      </vt:variant>
      <vt:variant>
        <vt:i4>9</vt:i4>
      </vt:variant>
      <vt:variant>
        <vt:lpstr>テーマ</vt:lpstr>
      </vt:variant>
      <vt:variant>
        <vt:i4>3</vt:i4>
      </vt:variant>
      <vt:variant>
        <vt:lpstr>埋め込まれた OLE サーバー</vt:lpstr>
      </vt:variant>
      <vt:variant>
        <vt:i4>1</vt:i4>
      </vt:variant>
      <vt:variant>
        <vt:lpstr>スライド タイトル</vt:lpstr>
      </vt:variant>
      <vt:variant>
        <vt:i4>11</vt:i4>
      </vt:variant>
    </vt:vector>
  </HeadingPairs>
  <TitlesOfParts>
    <vt:vector size="24" baseType="lpstr">
      <vt:lpstr>ＭＳ Ｐゴシック</vt:lpstr>
      <vt:lpstr>MS UI Gothic</vt:lpstr>
      <vt:lpstr>ＭＳ ゴシック</vt:lpstr>
      <vt:lpstr>Arial</vt:lpstr>
      <vt:lpstr>Calibri</vt:lpstr>
      <vt:lpstr>Calibri Light</vt:lpstr>
      <vt:lpstr>Century</vt:lpstr>
      <vt:lpstr>Courier New</vt:lpstr>
      <vt:lpstr>Times New Roman</vt:lpstr>
      <vt:lpstr>Office テーマ</vt:lpstr>
      <vt:lpstr>Office ​​テーマ</vt:lpstr>
      <vt:lpstr>1_Office テーマ</vt:lpstr>
      <vt:lpstr>Microsoft Excel Worksheet</vt:lpstr>
      <vt:lpstr>PowerPoint プレゼンテーション</vt:lpstr>
      <vt:lpstr>PowerPoint プレゼンテーション</vt:lpstr>
      <vt:lpstr>BACKGROUND AND AIMS</vt:lpstr>
      <vt:lpstr>METHODS</vt:lpstr>
      <vt:lpstr>PowerPoint プレゼンテーション</vt:lpstr>
      <vt:lpstr>Indices of degree of stiffness of arteries (AVI, API) </vt:lpstr>
      <vt:lpstr>RESULTS</vt:lpstr>
      <vt:lpstr>SUMMARY</vt:lpstr>
      <vt:lpstr>CONCLUSIONS</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4000単位以上のインスリン皮下注射にもかかわらず脳障害を認めなかった一例</dc:title>
  <dc:creator>Kentaro Sakamoto</dc:creator>
  <cp:lastModifiedBy>埼玉医科大学総合医療センター内分泌・糖尿病内科</cp:lastModifiedBy>
  <cp:revision>273</cp:revision>
  <dcterms:created xsi:type="dcterms:W3CDTF">2009-01-19T18:50:24Z</dcterms:created>
  <dcterms:modified xsi:type="dcterms:W3CDTF">2014-09-10T23:20:21Z</dcterms:modified>
</cp:coreProperties>
</file>